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90" r:id="rId9"/>
    <p:sldId id="444" r:id="rId10"/>
    <p:sldId id="447" r:id="rId11"/>
    <p:sldId id="445" r:id="rId12"/>
    <p:sldId id="448" r:id="rId13"/>
    <p:sldId id="446" r:id="rId14"/>
    <p:sldId id="449" r:id="rId15"/>
    <p:sldId id="450" r:id="rId16"/>
    <p:sldId id="451" r:id="rId17"/>
    <p:sldId id="452" r:id="rId18"/>
    <p:sldId id="453" r:id="rId19"/>
    <p:sldId id="292" r:id="rId20"/>
    <p:sldId id="288" r:id="rId21"/>
    <p:sldId id="289" r:id="rId22"/>
    <p:sldId id="291" r:id="rId23"/>
    <p:sldId id="293" r:id="rId24"/>
    <p:sldId id="294" r:id="rId25"/>
    <p:sldId id="295" r:id="rId26"/>
    <p:sldId id="273" r:id="rId27"/>
    <p:sldId id="412" r:id="rId28"/>
    <p:sldId id="413" r:id="rId29"/>
    <p:sldId id="297" r:id="rId30"/>
    <p:sldId id="282" r:id="rId31"/>
    <p:sldId id="276" r:id="rId32"/>
    <p:sldId id="275" r:id="rId33"/>
    <p:sldId id="320" r:id="rId34"/>
    <p:sldId id="296" r:id="rId35"/>
    <p:sldId id="283" r:id="rId36"/>
    <p:sldId id="284" r:id="rId37"/>
    <p:sldId id="300" r:id="rId38"/>
    <p:sldId id="285" r:id="rId39"/>
    <p:sldId id="301" r:id="rId40"/>
    <p:sldId id="299" r:id="rId41"/>
    <p:sldId id="272" r:id="rId42"/>
    <p:sldId id="302" r:id="rId43"/>
    <p:sldId id="303" r:id="rId44"/>
    <p:sldId id="304" r:id="rId45"/>
    <p:sldId id="374" r:id="rId46"/>
    <p:sldId id="375" r:id="rId47"/>
    <p:sldId id="376" r:id="rId48"/>
    <p:sldId id="345" r:id="rId49"/>
    <p:sldId id="346" r:id="rId50"/>
    <p:sldId id="347" r:id="rId51"/>
    <p:sldId id="348" r:id="rId52"/>
    <p:sldId id="378" r:id="rId53"/>
    <p:sldId id="377" r:id="rId54"/>
    <p:sldId id="351" r:id="rId55"/>
    <p:sldId id="421" r:id="rId56"/>
    <p:sldId id="422" r:id="rId57"/>
    <p:sldId id="352" r:id="rId58"/>
    <p:sldId id="353" r:id="rId59"/>
    <p:sldId id="354" r:id="rId60"/>
    <p:sldId id="414" r:id="rId61"/>
    <p:sldId id="416" r:id="rId62"/>
    <p:sldId id="415" r:id="rId63"/>
    <p:sldId id="356" r:id="rId64"/>
    <p:sldId id="357" r:id="rId65"/>
    <p:sldId id="358" r:id="rId66"/>
    <p:sldId id="360" r:id="rId67"/>
    <p:sldId id="361" r:id="rId68"/>
    <p:sldId id="359" r:id="rId69"/>
    <p:sldId id="363" r:id="rId70"/>
    <p:sldId id="365" r:id="rId71"/>
    <p:sldId id="366" r:id="rId72"/>
    <p:sldId id="379" r:id="rId73"/>
    <p:sldId id="380" r:id="rId74"/>
    <p:sldId id="382" r:id="rId75"/>
    <p:sldId id="437" r:id="rId76"/>
    <p:sldId id="367" r:id="rId77"/>
    <p:sldId id="383" r:id="rId78"/>
    <p:sldId id="384" r:id="rId79"/>
    <p:sldId id="370" r:id="rId80"/>
    <p:sldId id="428" r:id="rId81"/>
    <p:sldId id="429" r:id="rId82"/>
    <p:sldId id="430" r:id="rId83"/>
    <p:sldId id="385" r:id="rId84"/>
    <p:sldId id="371" r:id="rId85"/>
    <p:sldId id="386" r:id="rId86"/>
    <p:sldId id="373" r:id="rId87"/>
    <p:sldId id="390" r:id="rId88"/>
    <p:sldId id="387" r:id="rId89"/>
    <p:sldId id="391" r:id="rId90"/>
    <p:sldId id="392" r:id="rId91"/>
    <p:sldId id="389" r:id="rId92"/>
    <p:sldId id="393" r:id="rId93"/>
    <p:sldId id="417" r:id="rId94"/>
    <p:sldId id="418" r:id="rId95"/>
    <p:sldId id="419" r:id="rId96"/>
    <p:sldId id="432" r:id="rId97"/>
    <p:sldId id="433" r:id="rId98"/>
    <p:sldId id="438" r:id="rId99"/>
    <p:sldId id="440" r:id="rId100"/>
    <p:sldId id="439" r:id="rId101"/>
    <p:sldId id="441" r:id="rId102"/>
    <p:sldId id="442" r:id="rId103"/>
    <p:sldId id="434" r:id="rId104"/>
    <p:sldId id="435" r:id="rId105"/>
    <p:sldId id="443" r:id="rId106"/>
    <p:sldId id="319" r:id="rId107"/>
    <p:sldId id="305" r:id="rId108"/>
    <p:sldId id="329" r:id="rId109"/>
    <p:sldId id="315" r:id="rId110"/>
    <p:sldId id="316" r:id="rId111"/>
    <p:sldId id="335" r:id="rId112"/>
    <p:sldId id="336" r:id="rId113"/>
    <p:sldId id="341" r:id="rId114"/>
    <p:sldId id="342" r:id="rId115"/>
    <p:sldId id="343" r:id="rId116"/>
    <p:sldId id="344" r:id="rId117"/>
    <p:sldId id="395" r:id="rId118"/>
    <p:sldId id="396" r:id="rId119"/>
    <p:sldId id="394" r:id="rId120"/>
    <p:sldId id="398" r:id="rId121"/>
    <p:sldId id="397" r:id="rId122"/>
    <p:sldId id="381" r:id="rId123"/>
    <p:sldId id="399" r:id="rId124"/>
    <p:sldId id="400" r:id="rId125"/>
    <p:sldId id="401" r:id="rId126"/>
    <p:sldId id="402" r:id="rId127"/>
    <p:sldId id="403" r:id="rId128"/>
    <p:sldId id="404" r:id="rId129"/>
    <p:sldId id="405" r:id="rId130"/>
    <p:sldId id="408" r:id="rId131"/>
    <p:sldId id="424" r:id="rId132"/>
    <p:sldId id="406" r:id="rId133"/>
    <p:sldId id="407" r:id="rId134"/>
    <p:sldId id="271" r:id="rId135"/>
    <p:sldId id="264" r:id="rId136"/>
    <p:sldId id="266" r:id="rId137"/>
    <p:sldId id="265" r:id="rId138"/>
    <p:sldId id="267" r:id="rId139"/>
    <p:sldId id="269" r:id="rId140"/>
    <p:sldId id="270" r:id="rId141"/>
    <p:sldId id="409" r:id="rId142"/>
    <p:sldId id="411" r:id="rId143"/>
    <p:sldId id="410" r:id="rId1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0"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D611407-1480-4DA4-BBA6-46C4A99B0366}" type="datetimeFigureOut">
              <a:rPr lang="ru-RU" smtClean="0"/>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CF1FD7-0B67-44FD-A819-678B1E07F70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D611407-1480-4DA4-BBA6-46C4A99B0366}" type="datetimeFigureOut">
              <a:rPr lang="ru-RU" smtClean="0"/>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CF1FD7-0B67-44FD-A819-678B1E07F70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D611407-1480-4DA4-BBA6-46C4A99B0366}" type="datetimeFigureOut">
              <a:rPr lang="ru-RU" smtClean="0"/>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CF1FD7-0B67-44FD-A819-678B1E07F70B}"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D611407-1480-4DA4-BBA6-46C4A99B0366}" type="datetimeFigureOut">
              <a:rPr lang="ru-RU" smtClean="0"/>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CF1FD7-0B67-44FD-A819-678B1E07F70B}"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D611407-1480-4DA4-BBA6-46C4A99B0366}" type="datetimeFigureOut">
              <a:rPr lang="ru-RU" smtClean="0"/>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CF1FD7-0B67-44FD-A819-678B1E07F70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D611407-1480-4DA4-BBA6-46C4A99B0366}" type="datetimeFigureOut">
              <a:rPr lang="ru-RU" smtClean="0"/>
              <a:t>02.06.2015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CF1FD7-0B67-44FD-A819-678B1E07F70B}"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D611407-1480-4DA4-BBA6-46C4A99B0366}" type="datetimeFigureOut">
              <a:rPr lang="ru-RU" smtClean="0"/>
              <a:t>02.06.2015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9CF1FD7-0B67-44FD-A819-678B1E07F70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D611407-1480-4DA4-BBA6-46C4A99B0366}" type="datetimeFigureOut">
              <a:rPr lang="ru-RU" smtClean="0"/>
              <a:t>02.06.2015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9CF1FD7-0B67-44FD-A819-678B1E07F70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D611407-1480-4DA4-BBA6-46C4A99B0366}" type="datetimeFigureOut">
              <a:rPr lang="ru-RU" smtClean="0"/>
              <a:t>02.06.2015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9CF1FD7-0B67-44FD-A819-678B1E07F70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D611407-1480-4DA4-BBA6-46C4A99B0366}" type="datetimeFigureOut">
              <a:rPr lang="ru-RU" smtClean="0"/>
              <a:t>02.06.2015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CF1FD7-0B67-44FD-A819-678B1E07F70B}"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D611407-1480-4DA4-BBA6-46C4A99B0366}" type="datetimeFigureOut">
              <a:rPr lang="ru-RU" smtClean="0"/>
              <a:t>02.06.2015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CF1FD7-0B67-44FD-A819-678B1E07F70B}"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D611407-1480-4DA4-BBA6-46C4A99B0366}" type="datetimeFigureOut">
              <a:rPr lang="ru-RU" smtClean="0"/>
              <a:t>02.06.2015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9CF1FD7-0B67-44FD-A819-678B1E07F70B}"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avlodar.com/zakon/?dok=03428&amp;ogl=all" TargetMode="Externa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hyperlink" Target="http://online.zakon.kz/Document/?link_id=1000936980" TargetMode="Externa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jl:30092011.190300%20"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online.zakon.kz/Document/?link_id=1002366434"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online.zakon.kz/Document/?link_id=1002780900" TargetMode="External"/><Relationship Id="rId2" Type="http://schemas.openxmlformats.org/officeDocument/2006/relationships/hyperlink" Target="http://online.zakon.kz/Document/?link_id=1000783529"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online.zakon.kz/Document/?link_id=1000008209" TargetMode="Externa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hyperlink" Target="http://online.zakon.kz/Document/?link_id=1004505270" TargetMode="External"/><Relationship Id="rId2" Type="http://schemas.openxmlformats.org/officeDocument/2006/relationships/hyperlink" Target="http://online.zakon.kz/Document/?link_id=1002376886" TargetMode="Externa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hyperlink" Target="http://online.zakon.kz/Document/?link_id=1002366439" TargetMode="External"/><Relationship Id="rId2" Type="http://schemas.openxmlformats.org/officeDocument/2006/relationships/hyperlink" Target="http://online.zakon.kz/Document/?link_id=1001045508" TargetMode="Externa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online.zakon.kz/Document/?link_id=1000925377" TargetMode="Externa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92696"/>
            <a:ext cx="7772400" cy="4392488"/>
          </a:xfrm>
        </p:spPr>
        <p:txBody>
          <a:bodyPr>
            <a:normAutofit fontScale="90000"/>
          </a:bodyPr>
          <a:lstStyle/>
          <a:p>
            <a:r>
              <a:rPr lang="ru-RU" sz="6600" b="1" dirty="0" smtClean="0">
                <a:latin typeface="Times New Roman" panose="02020603050405020304" pitchFamily="18" charset="0"/>
                <a:cs typeface="Times New Roman" panose="02020603050405020304" pitchFamily="18" charset="0"/>
              </a:rPr>
              <a:t>ДИВИДЕНДЫ</a:t>
            </a:r>
            <a:br>
              <a:rPr lang="ru-RU" sz="6600" b="1" dirty="0" smtClean="0">
                <a:latin typeface="Times New Roman" panose="02020603050405020304" pitchFamily="18" charset="0"/>
                <a:cs typeface="Times New Roman" panose="02020603050405020304" pitchFamily="18" charset="0"/>
              </a:rPr>
            </a:br>
            <a:r>
              <a:rPr lang="ru-RU" sz="6600" b="1" dirty="0" smtClean="0">
                <a:latin typeface="Times New Roman" panose="02020603050405020304" pitchFamily="18" charset="0"/>
                <a:cs typeface="Times New Roman" panose="02020603050405020304" pitchFamily="18" charset="0"/>
              </a:rPr>
              <a:t/>
            </a:r>
            <a:br>
              <a:rPr lang="ru-RU" sz="6600" b="1" dirty="0" smtClean="0">
                <a:latin typeface="Times New Roman" panose="02020603050405020304" pitchFamily="18" charset="0"/>
                <a:cs typeface="Times New Roman" panose="02020603050405020304" pitchFamily="18" charset="0"/>
              </a:rPr>
            </a:br>
            <a:r>
              <a:rPr lang="ru-RU" sz="4000" b="1" dirty="0" smtClean="0">
                <a:latin typeface="Times New Roman" panose="02020603050405020304" pitchFamily="18" charset="0"/>
                <a:cs typeface="Times New Roman" panose="02020603050405020304" pitchFamily="18" charset="0"/>
              </a:rPr>
              <a:t>Распределение </a:t>
            </a:r>
            <a:r>
              <a:rPr lang="ru-RU" sz="4000" b="1" dirty="0">
                <a:latin typeface="Times New Roman" panose="02020603050405020304" pitchFamily="18" charset="0"/>
                <a:cs typeface="Times New Roman" panose="02020603050405020304" pitchFamily="18" charset="0"/>
              </a:rPr>
              <a:t>дивидендов (документооборот, налоговые обязательства). </a:t>
            </a:r>
            <a:r>
              <a:rPr lang="ru-RU" sz="4000" b="1" dirty="0" smtClean="0">
                <a:latin typeface="Times New Roman" panose="02020603050405020304" pitchFamily="18" charset="0"/>
                <a:cs typeface="Times New Roman" panose="02020603050405020304" pitchFamily="18" charset="0"/>
              </a:rPr>
              <a:t/>
            </a:r>
            <a:br>
              <a:rPr lang="ru-RU" sz="4000" b="1" dirty="0" smtClean="0">
                <a:latin typeface="Times New Roman" panose="02020603050405020304" pitchFamily="18" charset="0"/>
                <a:cs typeface="Times New Roman" panose="02020603050405020304" pitchFamily="18" charset="0"/>
              </a:rPr>
            </a:br>
            <a:r>
              <a:rPr lang="ru-RU" sz="4000" b="1" dirty="0" smtClean="0">
                <a:latin typeface="Times New Roman" panose="02020603050405020304" pitchFamily="18" charset="0"/>
                <a:cs typeface="Times New Roman" panose="02020603050405020304" pitchFamily="18" charset="0"/>
              </a:rPr>
              <a:t>Продажа </a:t>
            </a:r>
            <a:r>
              <a:rPr lang="ru-RU" sz="4000" b="1" dirty="0">
                <a:latin typeface="Times New Roman" panose="02020603050405020304" pitchFamily="18" charset="0"/>
                <a:cs typeface="Times New Roman" panose="02020603050405020304" pitchFamily="18" charset="0"/>
              </a:rPr>
              <a:t>долей участия, акций физическими лицами и </a:t>
            </a:r>
            <a:r>
              <a:rPr lang="ru-RU" sz="4000" b="1" dirty="0" smtClean="0">
                <a:latin typeface="Times New Roman" panose="02020603050405020304" pitchFamily="18" charset="0"/>
                <a:cs typeface="Times New Roman" panose="02020603050405020304" pitchFamily="18" charset="0"/>
              </a:rPr>
              <a:t>ИП</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991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836712"/>
            <a:ext cx="9144000" cy="5616624"/>
          </a:xfrm>
        </p:spPr>
        <p:txBody>
          <a:bodyPr>
            <a:normAutofit fontScale="32500" lnSpcReduction="20000"/>
          </a:bodyPr>
          <a:lstStyle/>
          <a:p>
            <a:pPr marL="0" indent="0" algn="just">
              <a:buNone/>
            </a:pPr>
            <a:r>
              <a:rPr lang="ru-RU" sz="3200" dirty="0" smtClean="0">
                <a:latin typeface="Times New Roman" panose="02020603050405020304" pitchFamily="18" charset="0"/>
                <a:cs typeface="Times New Roman" panose="02020603050405020304" pitchFamily="18" charset="0"/>
              </a:rPr>
              <a:t>	</a:t>
            </a:r>
          </a:p>
          <a:p>
            <a:pPr marL="0" indent="0" algn="ctr">
              <a:buNone/>
            </a:pPr>
            <a:r>
              <a:rPr lang="ru-RU" sz="3200" dirty="0">
                <a:latin typeface="Times New Roman" panose="02020603050405020304" pitchFamily="18" charset="0"/>
                <a:cs typeface="Times New Roman" panose="02020603050405020304" pitchFamily="18" charset="0"/>
              </a:rPr>
              <a:t>	</a:t>
            </a:r>
            <a:endParaRPr lang="ru-RU" sz="3200" dirty="0" smtClean="0">
              <a:latin typeface="Times New Roman" panose="02020603050405020304" pitchFamily="18" charset="0"/>
              <a:cs typeface="Times New Roman" panose="02020603050405020304" pitchFamily="18" charset="0"/>
            </a:endParaRPr>
          </a:p>
          <a:p>
            <a:pPr marL="0" indent="0" algn="just">
              <a:buNone/>
            </a:pPr>
            <a:endParaRPr lang="ru-RU" sz="9600" dirty="0" smtClean="0">
              <a:latin typeface="Times New Roman" panose="02020603050405020304" pitchFamily="18" charset="0"/>
              <a:cs typeface="Times New Roman" panose="02020603050405020304" pitchFamily="18" charset="0"/>
            </a:endParaRPr>
          </a:p>
          <a:p>
            <a:pPr marL="0" indent="0" algn="just">
              <a:buNone/>
            </a:pPr>
            <a:endParaRPr lang="ru-RU" sz="9600" dirty="0">
              <a:latin typeface="Times New Roman" panose="02020603050405020304" pitchFamily="18" charset="0"/>
              <a:cs typeface="Times New Roman" panose="02020603050405020304" pitchFamily="18" charset="0"/>
            </a:endParaRPr>
          </a:p>
          <a:p>
            <a:pPr marL="0" indent="0" algn="just">
              <a:buNone/>
            </a:pPr>
            <a:r>
              <a:rPr lang="ru-RU" sz="8600" dirty="0" smtClean="0">
                <a:latin typeface="Times New Roman" panose="02020603050405020304" pitchFamily="18" charset="0"/>
                <a:cs typeface="Times New Roman" panose="02020603050405020304" pitchFamily="18" charset="0"/>
              </a:rPr>
              <a:t>     Порядок </a:t>
            </a:r>
            <a:r>
              <a:rPr lang="ru-RU" sz="8600" dirty="0">
                <a:latin typeface="Times New Roman" panose="02020603050405020304" pitchFamily="18" charset="0"/>
                <a:cs typeface="Times New Roman" panose="02020603050405020304" pitchFamily="18" charset="0"/>
              </a:rPr>
              <a:t>распределения чистого дохода должен быть закреплен в уставе в случаях, когда учредительный договор отсутствует, а именно, в случаях:</a:t>
            </a:r>
          </a:p>
          <a:p>
            <a:pPr algn="just"/>
            <a:r>
              <a:rPr lang="ru-RU" sz="8600" b="1" i="1" dirty="0">
                <a:latin typeface="Times New Roman" panose="02020603050405020304" pitchFamily="18" charset="0"/>
                <a:cs typeface="Times New Roman" panose="02020603050405020304" pitchFamily="18" charset="0"/>
              </a:rPr>
              <a:t>если ведение реестра участников товарищества осуществляется регистратором (подпункт 16) пункта 2 статьи 17 указанного Закона);</a:t>
            </a:r>
          </a:p>
          <a:p>
            <a:pPr algn="just"/>
            <a:r>
              <a:rPr lang="ru-RU" sz="8600" b="1" i="1" dirty="0">
                <a:latin typeface="Times New Roman" panose="02020603050405020304" pitchFamily="18" charset="0"/>
                <a:cs typeface="Times New Roman" panose="02020603050405020304" pitchFamily="18" charset="0"/>
              </a:rPr>
              <a:t>если товарищество учреждено одним лицом (пункт 2 статьи 17 указанного Закона).</a:t>
            </a:r>
          </a:p>
        </p:txBody>
      </p:sp>
      <p:sp>
        <p:nvSpPr>
          <p:cNvPr id="3" name="Заголовок 2"/>
          <p:cNvSpPr>
            <a:spLocks noGrp="1"/>
          </p:cNvSpPr>
          <p:nvPr>
            <p:ph type="title"/>
          </p:nvPr>
        </p:nvSpPr>
        <p:spPr>
          <a:xfrm>
            <a:off x="395536" y="116632"/>
            <a:ext cx="8748464" cy="864096"/>
          </a:xfrm>
        </p:spPr>
        <p:txBody>
          <a:bodyPr>
            <a:normAutofit fontScale="90000"/>
          </a:bodyPr>
          <a:lstStyle/>
          <a:p>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sz="3100" b="1" dirty="0" smtClean="0">
                <a:latin typeface="Times New Roman" panose="02020603050405020304" pitchFamily="18" charset="0"/>
                <a:cs typeface="Times New Roman" panose="02020603050405020304" pitchFamily="18" charset="0"/>
              </a:rPr>
              <a:t>Каким нормативом </a:t>
            </a:r>
            <a:r>
              <a:rPr lang="ru-RU" sz="3100" b="1" dirty="0">
                <a:latin typeface="Times New Roman" panose="02020603050405020304" pitchFamily="18" charset="0"/>
                <a:cs typeface="Times New Roman" panose="02020603050405020304" pitchFamily="18" charset="0"/>
              </a:rPr>
              <a:t>регулируется порядок выплаты дивидендов?</a:t>
            </a:r>
            <a:br>
              <a:rPr lang="ru-RU" sz="3100" b="1" dirty="0">
                <a:latin typeface="Times New Roman" panose="02020603050405020304" pitchFamily="18" charset="0"/>
                <a:cs typeface="Times New Roman" panose="02020603050405020304" pitchFamily="18" charset="0"/>
              </a:rPr>
            </a:br>
            <a:endParaRPr lang="ru-RU" sz="3100" b="1" dirty="0"/>
          </a:p>
        </p:txBody>
      </p:sp>
    </p:spTree>
    <p:extLst>
      <p:ext uri="{BB962C8B-B14F-4D97-AF65-F5344CB8AC3E}">
        <p14:creationId xmlns:p14="http://schemas.microsoft.com/office/powerpoint/2010/main" val="298619488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268760"/>
            <a:ext cx="8928100" cy="5400328"/>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p>
        </p:txBody>
      </p:sp>
      <p:sp>
        <p:nvSpPr>
          <p:cNvPr id="4" name="Прямоугольник 3"/>
          <p:cNvSpPr/>
          <p:nvPr/>
        </p:nvSpPr>
        <p:spPr>
          <a:xfrm>
            <a:off x="0" y="249833"/>
            <a:ext cx="9144000" cy="461665"/>
          </a:xfrm>
          <a:prstGeom prst="rect">
            <a:avLst/>
          </a:prstGeom>
        </p:spPr>
        <p:txBody>
          <a:bodyPr wrap="square">
            <a:spAutoFit/>
          </a:bodyPr>
          <a:lstStyle/>
          <a:p>
            <a:pPr algn="just"/>
            <a:r>
              <a:rPr lang="ru-RU" sz="2400" b="1" dirty="0" smtClean="0">
                <a:solidFill>
                  <a:schemeClr val="tx2"/>
                </a:solidFill>
                <a:latin typeface="Times New Roman" panose="02020603050405020304" pitchFamily="18" charset="0"/>
                <a:cs typeface="Times New Roman" panose="02020603050405020304" pitchFamily="18" charset="0"/>
              </a:rPr>
              <a:t>    </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43508" y="116632"/>
            <a:ext cx="8856984" cy="162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sz="2200" b="1" dirty="0" smtClean="0">
                <a:solidFill>
                  <a:schemeClr val="tx2"/>
                </a:solidFill>
                <a:latin typeface="Times New Roman" panose="02020603050405020304" pitchFamily="18" charset="0"/>
                <a:cs typeface="Times New Roman" panose="02020603050405020304" pitchFamily="18" charset="0"/>
              </a:rPr>
              <a:t>Вариант 1. </a:t>
            </a:r>
          </a:p>
          <a:p>
            <a:pPr algn="ctr"/>
            <a:r>
              <a:rPr lang="ru-RU" sz="2200" b="1" dirty="0" smtClean="0">
                <a:solidFill>
                  <a:schemeClr val="tx2"/>
                </a:solidFill>
                <a:latin typeface="Times New Roman" panose="02020603050405020304" pitchFamily="18" charset="0"/>
                <a:cs typeface="Times New Roman" panose="02020603050405020304" pitchFamily="18" charset="0"/>
              </a:rPr>
              <a:t>Налогообложение </a:t>
            </a:r>
            <a:r>
              <a:rPr lang="ru-RU" sz="2200" b="1" dirty="0">
                <a:solidFill>
                  <a:schemeClr val="tx2"/>
                </a:solidFill>
                <a:latin typeface="Times New Roman" panose="02020603050405020304" pitchFamily="18" charset="0"/>
                <a:cs typeface="Times New Roman" panose="02020603050405020304" pitchFamily="18" charset="0"/>
              </a:rPr>
              <a:t>доходов ТОО «</a:t>
            </a:r>
            <a:r>
              <a:rPr lang="ru-RU" sz="2200" b="1" dirty="0" err="1">
                <a:solidFill>
                  <a:schemeClr val="tx2"/>
                </a:solidFill>
                <a:latin typeface="Times New Roman" panose="02020603050405020304" pitchFamily="18" charset="0"/>
                <a:cs typeface="Times New Roman" panose="02020603050405020304" pitchFamily="18" charset="0"/>
              </a:rPr>
              <a:t>Соц.сфера</a:t>
            </a:r>
            <a:r>
              <a:rPr lang="ru-RU" sz="2200" b="1" dirty="0">
                <a:solidFill>
                  <a:schemeClr val="tx2"/>
                </a:solidFill>
                <a:latin typeface="Times New Roman" panose="02020603050405020304" pitchFamily="18" charset="0"/>
                <a:cs typeface="Times New Roman" panose="02020603050405020304" pitchFamily="18" charset="0"/>
              </a:rPr>
              <a:t>», которое осуществляет деятельность в социальной сфере и не осуществляет выплату дивидендов</a:t>
            </a:r>
            <a:endParaRPr lang="ru-RU" sz="2200" dirty="0">
              <a:solidFill>
                <a:schemeClr val="tx2"/>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403648" y="1772816"/>
            <a:ext cx="6624736" cy="4608512"/>
          </a:xfrm>
          <a:prstGeom prst="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endParaRPr lang="ru-RU" sz="2400" b="1" dirty="0" smtClean="0">
              <a:solidFill>
                <a:srgbClr val="000000"/>
              </a:solidFill>
              <a:effectLst/>
              <a:latin typeface="Times New Roman"/>
              <a:ea typeface="Calibri"/>
              <a:cs typeface="Times New Roman"/>
            </a:endParaRPr>
          </a:p>
          <a:p>
            <a:pPr algn="just">
              <a:lnSpc>
                <a:spcPct val="115000"/>
              </a:lnSpc>
              <a:spcAft>
                <a:spcPts val="1000"/>
              </a:spcAft>
            </a:pPr>
            <a:endParaRPr lang="ru-RU" sz="2400" b="1" dirty="0">
              <a:solidFill>
                <a:srgbClr val="000000"/>
              </a:solidFill>
              <a:latin typeface="Times New Roman"/>
              <a:ea typeface="Calibri"/>
              <a:cs typeface="Times New Roman"/>
            </a:endParaRPr>
          </a:p>
          <a:p>
            <a:pPr algn="just">
              <a:lnSpc>
                <a:spcPct val="115000"/>
              </a:lnSpc>
              <a:spcAft>
                <a:spcPts val="1000"/>
              </a:spcAft>
            </a:pPr>
            <a:r>
              <a:rPr lang="ru-RU" sz="2400" b="1" dirty="0" smtClean="0">
                <a:solidFill>
                  <a:schemeClr val="tx2"/>
                </a:solidFill>
                <a:effectLst/>
                <a:latin typeface="Times New Roman"/>
                <a:ea typeface="Calibri"/>
                <a:cs typeface="Times New Roman"/>
              </a:rPr>
              <a:t>1.Доходы </a:t>
            </a:r>
            <a:r>
              <a:rPr lang="ru-RU" sz="2400" b="1" dirty="0">
                <a:solidFill>
                  <a:schemeClr val="tx2"/>
                </a:solidFill>
                <a:effectLst/>
                <a:latin typeface="Times New Roman"/>
                <a:ea typeface="Calibri"/>
                <a:cs typeface="Times New Roman"/>
              </a:rPr>
              <a:t>которые получает ТОО «</a:t>
            </a:r>
            <a:r>
              <a:rPr lang="ru-RU" sz="2400" b="1" dirty="0" err="1">
                <a:solidFill>
                  <a:schemeClr val="tx2"/>
                </a:solidFill>
                <a:effectLst/>
                <a:latin typeface="Times New Roman"/>
                <a:ea typeface="Calibri"/>
                <a:cs typeface="Times New Roman"/>
              </a:rPr>
              <a:t>Соц.сфера</a:t>
            </a:r>
            <a:r>
              <a:rPr lang="ru-RU" sz="2400" b="1" dirty="0">
                <a:solidFill>
                  <a:schemeClr val="tx2"/>
                </a:solidFill>
                <a:effectLst/>
                <a:latin typeface="Times New Roman"/>
                <a:ea typeface="Calibri"/>
                <a:cs typeface="Times New Roman"/>
              </a:rPr>
              <a:t>», являются доходами, освобожденными от налогообложения КПН:</a:t>
            </a:r>
            <a:endParaRPr lang="ru-RU" sz="2400" dirty="0">
              <a:solidFill>
                <a:schemeClr val="tx2"/>
              </a:solidFill>
              <a:effectLst/>
              <a:latin typeface="Calibri"/>
              <a:ea typeface="Calibri"/>
              <a:cs typeface="Times New Roman"/>
            </a:endParaRPr>
          </a:p>
          <a:p>
            <a:pPr marL="342900" lvl="0" indent="-342900" algn="ctr">
              <a:lnSpc>
                <a:spcPct val="115000"/>
              </a:lnSpc>
              <a:spcAft>
                <a:spcPts val="1000"/>
              </a:spcAft>
              <a:buFont typeface="Wingdings"/>
              <a:buChar char=""/>
            </a:pPr>
            <a:r>
              <a:rPr lang="ru-RU" sz="2400" b="1" dirty="0">
                <a:solidFill>
                  <a:schemeClr val="tx2"/>
                </a:solidFill>
                <a:effectLst/>
                <a:latin typeface="Times New Roman"/>
                <a:ea typeface="Calibri"/>
                <a:cs typeface="Times New Roman"/>
              </a:rPr>
              <a:t>Пункт 4, статьи 135 НК </a:t>
            </a:r>
            <a:r>
              <a:rPr lang="ru-RU" sz="2400" b="1" dirty="0" smtClean="0">
                <a:solidFill>
                  <a:schemeClr val="tx2"/>
                </a:solidFill>
                <a:effectLst/>
                <a:latin typeface="Times New Roman"/>
                <a:ea typeface="Calibri"/>
                <a:cs typeface="Times New Roman"/>
              </a:rPr>
              <a:t>РК</a:t>
            </a:r>
          </a:p>
          <a:p>
            <a:pPr marL="342900" lvl="0" indent="-342900" algn="ctr">
              <a:lnSpc>
                <a:spcPct val="115000"/>
              </a:lnSpc>
              <a:spcAft>
                <a:spcPts val="1000"/>
              </a:spcAft>
              <a:buFont typeface="Wingdings"/>
              <a:buChar char=""/>
            </a:pPr>
            <a:endParaRPr lang="ru-RU" sz="2400" b="1" dirty="0">
              <a:solidFill>
                <a:schemeClr val="tx2"/>
              </a:solidFill>
              <a:latin typeface="Times New Roman"/>
              <a:ea typeface="Calibri"/>
              <a:cs typeface="Times New Roman"/>
            </a:endParaRPr>
          </a:p>
          <a:p>
            <a:pPr lvl="0" algn="ctr">
              <a:lnSpc>
                <a:spcPct val="115000"/>
              </a:lnSpc>
              <a:spcAft>
                <a:spcPts val="1000"/>
              </a:spcAft>
            </a:pPr>
            <a:endParaRPr lang="ru-RU" sz="2400" dirty="0">
              <a:solidFill>
                <a:schemeClr val="tx2"/>
              </a:solidFill>
              <a:effectLst/>
              <a:latin typeface="Calibri"/>
              <a:ea typeface="Calibri"/>
              <a:cs typeface="Times New Roman"/>
            </a:endParaRPr>
          </a:p>
          <a:p>
            <a:pPr algn="just">
              <a:lnSpc>
                <a:spcPct val="115000"/>
              </a:lnSpc>
              <a:spcAft>
                <a:spcPts val="1000"/>
              </a:spcAft>
            </a:pPr>
            <a:r>
              <a:rPr lang="ru-RU" sz="2400" b="1" dirty="0">
                <a:solidFill>
                  <a:schemeClr val="tx2"/>
                </a:solidFill>
                <a:effectLst/>
                <a:latin typeface="Times New Roman"/>
                <a:ea typeface="Calibri"/>
                <a:cs typeface="Times New Roman"/>
              </a:rPr>
              <a:t>2.Исчисленный КПН, уменьшается на 100%:</a:t>
            </a:r>
            <a:endParaRPr lang="ru-RU" sz="2400" dirty="0">
              <a:solidFill>
                <a:schemeClr val="tx2"/>
              </a:solidFill>
              <a:effectLst/>
              <a:latin typeface="Calibri"/>
              <a:ea typeface="Calibri"/>
              <a:cs typeface="Times New Roman"/>
            </a:endParaRPr>
          </a:p>
          <a:p>
            <a:pPr marL="342900" lvl="0" indent="-342900" algn="ctr">
              <a:lnSpc>
                <a:spcPct val="115000"/>
              </a:lnSpc>
              <a:spcAft>
                <a:spcPts val="1000"/>
              </a:spcAft>
              <a:buFont typeface="Wingdings"/>
              <a:buChar char=""/>
            </a:pPr>
            <a:r>
              <a:rPr lang="ru-RU" sz="2400" b="1" dirty="0">
                <a:solidFill>
                  <a:schemeClr val="tx2"/>
                </a:solidFill>
                <a:effectLst/>
                <a:latin typeface="Times New Roman"/>
                <a:ea typeface="Calibri"/>
                <a:cs typeface="Times New Roman"/>
              </a:rPr>
              <a:t>Пункт 1, статьи 135 НК РК</a:t>
            </a:r>
            <a:endParaRPr lang="ru-RU" sz="2400" dirty="0">
              <a:solidFill>
                <a:schemeClr val="tx2"/>
              </a:solidFill>
              <a:effectLst/>
              <a:latin typeface="Calibri"/>
              <a:ea typeface="Calibri"/>
              <a:cs typeface="Times New Roman"/>
            </a:endParaRPr>
          </a:p>
          <a:p>
            <a:pPr marL="228600">
              <a:lnSpc>
                <a:spcPct val="115000"/>
              </a:lnSpc>
              <a:spcAft>
                <a:spcPts val="1000"/>
              </a:spcAft>
            </a:pPr>
            <a:r>
              <a:rPr lang="ru-RU" sz="2400" b="1" dirty="0">
                <a:solidFill>
                  <a:srgbClr val="000000"/>
                </a:solidFill>
                <a:effectLst/>
                <a:latin typeface="Times New Roman"/>
                <a:ea typeface="Calibri"/>
                <a:cs typeface="Times New Roman"/>
              </a:rPr>
              <a:t> </a:t>
            </a:r>
            <a:endParaRPr lang="ru-RU" sz="2400" dirty="0">
              <a:effectLst/>
              <a:latin typeface="Calibri"/>
              <a:ea typeface="Calibri"/>
              <a:cs typeface="Times New Roman"/>
            </a:endParaRPr>
          </a:p>
          <a:p>
            <a:pPr>
              <a:lnSpc>
                <a:spcPct val="115000"/>
              </a:lnSpc>
              <a:spcAft>
                <a:spcPts val="1000"/>
              </a:spcAft>
            </a:pPr>
            <a:r>
              <a:rPr lang="ru-RU" sz="1400" b="1" dirty="0">
                <a:solidFill>
                  <a:srgbClr val="000000"/>
                </a:solidFill>
                <a:effectLst/>
                <a:latin typeface="Times New Roman"/>
                <a:ea typeface="Calibri"/>
                <a:cs typeface="Times New Roman"/>
              </a:rPr>
              <a:t> </a:t>
            </a:r>
            <a:endParaRPr lang="ru-RU" sz="1100" dirty="0">
              <a:effectLst/>
              <a:latin typeface="Calibri"/>
              <a:ea typeface="Calibri"/>
              <a:cs typeface="Times New Roman"/>
            </a:endParaRPr>
          </a:p>
          <a:p>
            <a:pPr>
              <a:lnSpc>
                <a:spcPct val="115000"/>
              </a:lnSpc>
              <a:spcAft>
                <a:spcPts val="1000"/>
              </a:spcAft>
            </a:pPr>
            <a:r>
              <a:rPr lang="ru-RU" sz="1400" b="1" dirty="0">
                <a:solidFill>
                  <a:srgbClr val="000000"/>
                </a:solidFill>
                <a:effectLst/>
                <a:latin typeface="Times New Roman"/>
                <a:ea typeface="Calibri"/>
                <a:cs typeface="Times New Roman"/>
              </a:rPr>
              <a:t> </a:t>
            </a:r>
            <a:endParaRPr lang="ru-RU" sz="1100" dirty="0">
              <a:effectLst/>
              <a:latin typeface="Calibri"/>
              <a:ea typeface="Calibri"/>
              <a:cs typeface="Times New Roman"/>
            </a:endParaRPr>
          </a:p>
        </p:txBody>
      </p:sp>
    </p:spTree>
    <p:extLst>
      <p:ext uri="{BB962C8B-B14F-4D97-AF65-F5344CB8AC3E}">
        <p14:creationId xmlns:p14="http://schemas.microsoft.com/office/powerpoint/2010/main" val="198929743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268760"/>
            <a:ext cx="8928100" cy="5400328"/>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p>
        </p:txBody>
      </p:sp>
      <p:sp>
        <p:nvSpPr>
          <p:cNvPr id="4" name="Прямоугольник 3"/>
          <p:cNvSpPr/>
          <p:nvPr/>
        </p:nvSpPr>
        <p:spPr>
          <a:xfrm>
            <a:off x="0" y="249833"/>
            <a:ext cx="9144000" cy="461665"/>
          </a:xfrm>
          <a:prstGeom prst="rect">
            <a:avLst/>
          </a:prstGeom>
        </p:spPr>
        <p:txBody>
          <a:bodyPr wrap="square">
            <a:spAutoFit/>
          </a:bodyPr>
          <a:lstStyle/>
          <a:p>
            <a:pPr algn="just"/>
            <a:r>
              <a:rPr lang="ru-RU" sz="2400" b="1" dirty="0" smtClean="0">
                <a:solidFill>
                  <a:schemeClr val="tx2"/>
                </a:solidFill>
                <a:latin typeface="Times New Roman" panose="02020603050405020304" pitchFamily="18" charset="0"/>
                <a:cs typeface="Times New Roman" panose="02020603050405020304" pitchFamily="18" charset="0"/>
              </a:rPr>
              <a:t>    </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43508" y="0"/>
            <a:ext cx="9000492" cy="17008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sz="2200" b="1" dirty="0" smtClean="0">
                <a:solidFill>
                  <a:schemeClr val="tx2"/>
                </a:solidFill>
                <a:latin typeface="Times New Roman" panose="02020603050405020304" pitchFamily="18" charset="0"/>
                <a:cs typeface="Times New Roman" panose="02020603050405020304" pitchFamily="18" charset="0"/>
              </a:rPr>
              <a:t>Вариант 2. </a:t>
            </a:r>
          </a:p>
          <a:p>
            <a:pPr algn="ctr"/>
            <a:r>
              <a:rPr lang="ru-RU" sz="2200" b="1" dirty="0" smtClean="0">
                <a:solidFill>
                  <a:schemeClr val="tx2"/>
                </a:solidFill>
                <a:latin typeface="Times New Roman" panose="02020603050405020304" pitchFamily="18" charset="0"/>
                <a:cs typeface="Times New Roman" panose="02020603050405020304" pitchFamily="18" charset="0"/>
              </a:rPr>
              <a:t>Налогообложение </a:t>
            </a:r>
            <a:r>
              <a:rPr lang="ru-RU" sz="2200" b="1" dirty="0">
                <a:solidFill>
                  <a:schemeClr val="tx2"/>
                </a:solidFill>
                <a:latin typeface="Times New Roman" panose="02020603050405020304" pitchFamily="18" charset="0"/>
                <a:cs typeface="Times New Roman" panose="02020603050405020304" pitchFamily="18" charset="0"/>
              </a:rPr>
              <a:t>доходов ТОО «</a:t>
            </a:r>
            <a:r>
              <a:rPr lang="ru-RU" sz="2200" b="1" dirty="0" err="1">
                <a:solidFill>
                  <a:schemeClr val="tx2"/>
                </a:solidFill>
                <a:latin typeface="Times New Roman" panose="02020603050405020304" pitchFamily="18" charset="0"/>
                <a:cs typeface="Times New Roman" panose="02020603050405020304" pitchFamily="18" charset="0"/>
              </a:rPr>
              <a:t>Соц.сфера</a:t>
            </a:r>
            <a:r>
              <a:rPr lang="ru-RU" sz="2200" b="1" dirty="0">
                <a:solidFill>
                  <a:schemeClr val="tx2"/>
                </a:solidFill>
                <a:latin typeface="Times New Roman" panose="02020603050405020304" pitchFamily="18" charset="0"/>
                <a:cs typeface="Times New Roman" panose="02020603050405020304" pitchFamily="18" charset="0"/>
              </a:rPr>
              <a:t>», которое осуществляет деятельность в социальной сфере и </a:t>
            </a:r>
            <a:r>
              <a:rPr lang="ru-RU" sz="2200" b="1" dirty="0" smtClean="0">
                <a:solidFill>
                  <a:schemeClr val="tx2"/>
                </a:solidFill>
                <a:latin typeface="Times New Roman" panose="02020603050405020304" pitchFamily="18" charset="0"/>
                <a:cs typeface="Times New Roman" panose="02020603050405020304" pitchFamily="18" charset="0"/>
              </a:rPr>
              <a:t>осуществляет </a:t>
            </a:r>
            <a:r>
              <a:rPr lang="ru-RU" sz="2200" b="1" dirty="0">
                <a:solidFill>
                  <a:schemeClr val="tx2"/>
                </a:solidFill>
                <a:latin typeface="Times New Roman" panose="02020603050405020304" pitchFamily="18" charset="0"/>
                <a:cs typeface="Times New Roman" panose="02020603050405020304" pitchFamily="18" charset="0"/>
              </a:rPr>
              <a:t>выплату дивидендов</a:t>
            </a:r>
            <a:endParaRPr lang="ru-RU" sz="2200" dirty="0">
              <a:solidFill>
                <a:schemeClr val="tx2"/>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43508" y="1484785"/>
            <a:ext cx="9000492" cy="5373216"/>
          </a:xfrm>
          <a:prstGeom prst="rect">
            <a:avLst/>
          </a:prstGeom>
          <a:solidFill>
            <a:sysClr val="window" lastClr="FFFFFF"/>
          </a:solidFill>
          <a:ln w="2857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ru-RU" sz="2400" b="1" dirty="0" smtClean="0">
                <a:solidFill>
                  <a:schemeClr val="tx2"/>
                </a:solidFill>
                <a:latin typeface="Times New Roman" panose="02020603050405020304" pitchFamily="18" charset="0"/>
                <a:cs typeface="Times New Roman" panose="02020603050405020304" pitchFamily="18" charset="0"/>
              </a:rPr>
              <a:t>1.Доходы </a:t>
            </a:r>
            <a:r>
              <a:rPr lang="ru-RU" sz="2400" b="1" dirty="0">
                <a:solidFill>
                  <a:schemeClr val="tx2"/>
                </a:solidFill>
                <a:latin typeface="Times New Roman" panose="02020603050405020304" pitchFamily="18" charset="0"/>
                <a:cs typeface="Times New Roman" panose="02020603050405020304" pitchFamily="18" charset="0"/>
              </a:rPr>
              <a:t>которые получает ТОО «</a:t>
            </a:r>
            <a:r>
              <a:rPr lang="ru-RU" sz="2400" b="1" dirty="0" err="1">
                <a:solidFill>
                  <a:schemeClr val="tx2"/>
                </a:solidFill>
                <a:latin typeface="Times New Roman" panose="02020603050405020304" pitchFamily="18" charset="0"/>
                <a:cs typeface="Times New Roman" panose="02020603050405020304" pitchFamily="18" charset="0"/>
              </a:rPr>
              <a:t>Соц.сфера</a:t>
            </a:r>
            <a:r>
              <a:rPr lang="ru-RU" sz="2400" b="1" dirty="0">
                <a:solidFill>
                  <a:schemeClr val="tx2"/>
                </a:solidFill>
                <a:latin typeface="Times New Roman" panose="02020603050405020304" pitchFamily="18" charset="0"/>
                <a:cs typeface="Times New Roman" panose="02020603050405020304" pitchFamily="18" charset="0"/>
              </a:rPr>
              <a:t>», являются доходами, подлежащими налогообложению КПН по ставке  20%:</a:t>
            </a:r>
            <a:endParaRPr lang="ru-RU" sz="2400" dirty="0">
              <a:solidFill>
                <a:schemeClr val="tx2"/>
              </a:solidFill>
              <a:latin typeface="Times New Roman" panose="02020603050405020304" pitchFamily="18" charset="0"/>
              <a:cs typeface="Times New Roman" panose="02020603050405020304" pitchFamily="18" charset="0"/>
            </a:endParaRPr>
          </a:p>
          <a:p>
            <a:pPr lvl="0"/>
            <a:r>
              <a:rPr lang="ru-RU" sz="2400" b="1" i="1" u="sng" dirty="0">
                <a:solidFill>
                  <a:schemeClr val="tx2"/>
                </a:solidFill>
                <a:latin typeface="Times New Roman" panose="02020603050405020304" pitchFamily="18" charset="0"/>
                <a:cs typeface="Times New Roman" panose="02020603050405020304" pitchFamily="18" charset="0"/>
              </a:rPr>
              <a:t>Пункт 5, статьи 135 НК РК</a:t>
            </a:r>
            <a:r>
              <a:rPr lang="ru-RU" sz="2400" b="1" i="1" u="sng" dirty="0" smtClean="0">
                <a:solidFill>
                  <a:schemeClr val="tx2"/>
                </a:solidFill>
                <a:latin typeface="Times New Roman" panose="02020603050405020304" pitchFamily="18" charset="0"/>
                <a:cs typeface="Times New Roman" panose="02020603050405020304" pitchFamily="18" charset="0"/>
              </a:rPr>
              <a:t>;</a:t>
            </a:r>
          </a:p>
          <a:p>
            <a:r>
              <a:rPr lang="ru-RU" sz="2400" b="1" dirty="0" smtClean="0">
                <a:solidFill>
                  <a:schemeClr val="tx2"/>
                </a:solidFill>
                <a:latin typeface="Times New Roman" panose="02020603050405020304" pitchFamily="18" charset="0"/>
                <a:cs typeface="Times New Roman" panose="02020603050405020304" pitchFamily="18" charset="0"/>
              </a:rPr>
              <a:t>2</a:t>
            </a:r>
            <a:r>
              <a:rPr lang="ru-RU" sz="2400" b="1" dirty="0">
                <a:solidFill>
                  <a:schemeClr val="tx2"/>
                </a:solidFill>
                <a:latin typeface="Times New Roman" panose="02020603050405020304" pitchFamily="18" charset="0"/>
                <a:cs typeface="Times New Roman" panose="02020603050405020304" pitchFamily="18" charset="0"/>
              </a:rPr>
              <a:t>. Дивиденды, выплачиваемые участнику-физическому лицу, подлежать налогообложению ИПН по ставке 5%:</a:t>
            </a:r>
            <a:endParaRPr lang="ru-RU" sz="2400" dirty="0">
              <a:solidFill>
                <a:schemeClr val="tx2"/>
              </a:solidFill>
              <a:latin typeface="Times New Roman" panose="02020603050405020304" pitchFamily="18" charset="0"/>
              <a:cs typeface="Times New Roman" panose="02020603050405020304" pitchFamily="18" charset="0"/>
            </a:endParaRPr>
          </a:p>
          <a:p>
            <a:pPr lvl="0"/>
            <a:r>
              <a:rPr lang="ru-RU" sz="2400" b="1" i="1" dirty="0">
                <a:solidFill>
                  <a:schemeClr val="tx2"/>
                </a:solidFill>
                <a:latin typeface="Times New Roman" panose="02020603050405020304" pitchFamily="18" charset="0"/>
                <a:cs typeface="Times New Roman" panose="02020603050405020304" pitchFamily="18" charset="0"/>
              </a:rPr>
              <a:t>Пункт 7, статьи 156 НК РК</a:t>
            </a:r>
            <a:endParaRPr lang="ru-RU" sz="2400" i="1" dirty="0">
              <a:solidFill>
                <a:schemeClr val="tx2"/>
              </a:solidFill>
              <a:latin typeface="Times New Roman" panose="02020603050405020304" pitchFamily="18" charset="0"/>
              <a:cs typeface="Times New Roman" panose="02020603050405020304" pitchFamily="18" charset="0"/>
            </a:endParaRPr>
          </a:p>
          <a:p>
            <a:pPr lvl="0"/>
            <a:r>
              <a:rPr lang="ru-RU" sz="2400" b="1" i="1" u="sng" dirty="0">
                <a:solidFill>
                  <a:schemeClr val="tx2"/>
                </a:solidFill>
                <a:latin typeface="Times New Roman" panose="02020603050405020304" pitchFamily="18" charset="0"/>
                <a:cs typeface="Times New Roman" panose="02020603050405020304" pitchFamily="18" charset="0"/>
              </a:rPr>
              <a:t>Пункт 2, статьи 158 НК </a:t>
            </a:r>
            <a:r>
              <a:rPr lang="ru-RU" sz="2400" b="1" i="1" u="sng" dirty="0" smtClean="0">
                <a:solidFill>
                  <a:schemeClr val="tx2"/>
                </a:solidFill>
                <a:latin typeface="Times New Roman" panose="02020603050405020304" pitchFamily="18" charset="0"/>
                <a:cs typeface="Times New Roman" panose="02020603050405020304" pitchFamily="18" charset="0"/>
              </a:rPr>
              <a:t>РК</a:t>
            </a:r>
          </a:p>
          <a:p>
            <a:r>
              <a:rPr lang="ru-RU" sz="2400" b="1" dirty="0" smtClean="0">
                <a:solidFill>
                  <a:schemeClr val="tx2"/>
                </a:solidFill>
                <a:latin typeface="Times New Roman" panose="02020603050405020304" pitchFamily="18" charset="0"/>
                <a:cs typeface="Times New Roman" panose="02020603050405020304" pitchFamily="18" charset="0"/>
              </a:rPr>
              <a:t>3.Дивиденды</a:t>
            </a:r>
            <a:r>
              <a:rPr lang="ru-RU" sz="2400" b="1" dirty="0">
                <a:solidFill>
                  <a:schemeClr val="tx2"/>
                </a:solidFill>
                <a:latin typeface="Times New Roman" panose="02020603050405020304" pitchFamily="18" charset="0"/>
                <a:cs typeface="Times New Roman" panose="02020603050405020304" pitchFamily="18" charset="0"/>
              </a:rPr>
              <a:t>, выплачиваемые участнику-юридическому лицу, подлежать налогообложению КПН по ставке 15%:</a:t>
            </a:r>
            <a:endParaRPr lang="ru-RU" sz="2400" dirty="0">
              <a:solidFill>
                <a:schemeClr val="tx2"/>
              </a:solidFill>
              <a:latin typeface="Times New Roman" panose="02020603050405020304" pitchFamily="18" charset="0"/>
              <a:cs typeface="Times New Roman" panose="02020603050405020304" pitchFamily="18" charset="0"/>
            </a:endParaRPr>
          </a:p>
          <a:p>
            <a:pPr lvl="0"/>
            <a:r>
              <a:rPr lang="ru-RU" sz="2400" b="1" i="1" dirty="0">
                <a:solidFill>
                  <a:schemeClr val="tx2"/>
                </a:solidFill>
                <a:latin typeface="Times New Roman" panose="02020603050405020304" pitchFamily="18" charset="0"/>
                <a:cs typeface="Times New Roman" panose="02020603050405020304" pitchFamily="18" charset="0"/>
              </a:rPr>
              <a:t>Пункт 1,пп.4, статьи 143 НК РК;</a:t>
            </a:r>
            <a:endParaRPr lang="ru-RU" sz="2400" i="1" dirty="0">
              <a:solidFill>
                <a:schemeClr val="tx2"/>
              </a:solidFill>
              <a:latin typeface="Times New Roman" panose="02020603050405020304" pitchFamily="18" charset="0"/>
              <a:cs typeface="Times New Roman" panose="02020603050405020304" pitchFamily="18" charset="0"/>
            </a:endParaRPr>
          </a:p>
          <a:p>
            <a:r>
              <a:rPr lang="ru-RU" sz="2400" b="1" i="1" u="sng" dirty="0">
                <a:solidFill>
                  <a:schemeClr val="tx2"/>
                </a:solidFill>
                <a:latin typeface="Times New Roman" panose="02020603050405020304" pitchFamily="18" charset="0"/>
                <a:cs typeface="Times New Roman" panose="02020603050405020304" pitchFamily="18" charset="0"/>
              </a:rPr>
              <a:t>Пункт 3, статьи 147 Н</a:t>
            </a:r>
            <a:r>
              <a:rPr lang="ru-RU" sz="2400" b="1" i="1" u="sng" dirty="0">
                <a:solidFill>
                  <a:schemeClr val="tx2"/>
                </a:solidFill>
                <a:effectLst/>
                <a:latin typeface="Times New Roman" panose="02020603050405020304" pitchFamily="18" charset="0"/>
                <a:ea typeface="Calibri"/>
                <a:cs typeface="Times New Roman" panose="02020603050405020304" pitchFamily="18" charset="0"/>
              </a:rPr>
              <a:t> </a:t>
            </a:r>
            <a:endParaRPr lang="ru-RU" sz="2400" i="1" u="sng" dirty="0">
              <a:solidFill>
                <a:schemeClr val="tx2"/>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ru-RU" sz="1400" b="1" i="1" dirty="0">
                <a:solidFill>
                  <a:srgbClr val="000000"/>
                </a:solidFill>
                <a:effectLst/>
                <a:latin typeface="Times New Roman" panose="02020603050405020304" pitchFamily="18" charset="0"/>
                <a:ea typeface="Calibri"/>
                <a:cs typeface="Times New Roman" panose="02020603050405020304" pitchFamily="18" charset="0"/>
              </a:rPr>
              <a:t> </a:t>
            </a:r>
            <a:endParaRPr lang="ru-RU" sz="1100" i="1" dirty="0">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ru-RU" sz="1400" b="1" i="1" dirty="0">
                <a:solidFill>
                  <a:srgbClr val="000000"/>
                </a:solidFill>
                <a:effectLst/>
                <a:latin typeface="Times New Roman"/>
                <a:ea typeface="Calibri"/>
                <a:cs typeface="Times New Roman"/>
              </a:rPr>
              <a:t> </a:t>
            </a:r>
            <a:endParaRPr lang="ru-RU" sz="1100" i="1" dirty="0">
              <a:effectLst/>
              <a:latin typeface="Calibri"/>
              <a:ea typeface="Calibri"/>
              <a:cs typeface="Times New Roman"/>
            </a:endParaRPr>
          </a:p>
        </p:txBody>
      </p:sp>
    </p:spTree>
    <p:extLst>
      <p:ext uri="{BB962C8B-B14F-4D97-AF65-F5344CB8AC3E}">
        <p14:creationId xmlns:p14="http://schemas.microsoft.com/office/powerpoint/2010/main" val="256790730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268760"/>
            <a:ext cx="8928100" cy="5400328"/>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p>
        </p:txBody>
      </p:sp>
      <p:sp>
        <p:nvSpPr>
          <p:cNvPr id="4" name="Прямоугольник 3"/>
          <p:cNvSpPr/>
          <p:nvPr/>
        </p:nvSpPr>
        <p:spPr>
          <a:xfrm>
            <a:off x="0" y="249833"/>
            <a:ext cx="9144000" cy="461665"/>
          </a:xfrm>
          <a:prstGeom prst="rect">
            <a:avLst/>
          </a:prstGeom>
        </p:spPr>
        <p:txBody>
          <a:bodyPr wrap="square">
            <a:spAutoFit/>
          </a:bodyPr>
          <a:lstStyle/>
          <a:p>
            <a:pPr algn="just"/>
            <a:r>
              <a:rPr lang="ru-RU" sz="2400" b="1" dirty="0" smtClean="0">
                <a:solidFill>
                  <a:schemeClr val="tx2"/>
                </a:solidFill>
                <a:latin typeface="Times New Roman" panose="02020603050405020304" pitchFamily="18" charset="0"/>
                <a:cs typeface="Times New Roman" panose="02020603050405020304" pitchFamily="18" charset="0"/>
              </a:rPr>
              <a:t>    </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43508" y="116632"/>
            <a:ext cx="8856984" cy="162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sz="2200" b="1" dirty="0" smtClean="0">
                <a:solidFill>
                  <a:schemeClr val="tx2"/>
                </a:solidFill>
                <a:latin typeface="Times New Roman" panose="02020603050405020304" pitchFamily="18" charset="0"/>
                <a:cs typeface="Times New Roman" panose="02020603050405020304" pitchFamily="18" charset="0"/>
              </a:rPr>
              <a:t>Вариант 3. </a:t>
            </a:r>
          </a:p>
          <a:p>
            <a:pPr algn="ctr"/>
            <a:r>
              <a:rPr lang="ru-RU" sz="2400" b="1" dirty="0">
                <a:solidFill>
                  <a:schemeClr val="tx2"/>
                </a:solidFill>
                <a:latin typeface="Times New Roman" panose="02020603050405020304" pitchFamily="18" charset="0"/>
                <a:cs typeface="Times New Roman" panose="02020603050405020304" pitchFamily="18" charset="0"/>
              </a:rPr>
              <a:t>Налогообложение доходов ТОО «</a:t>
            </a:r>
            <a:r>
              <a:rPr lang="ru-RU" sz="2400" b="1" dirty="0" err="1">
                <a:solidFill>
                  <a:schemeClr val="tx2"/>
                </a:solidFill>
                <a:latin typeface="Times New Roman" panose="02020603050405020304" pitchFamily="18" charset="0"/>
                <a:cs typeface="Times New Roman" panose="02020603050405020304" pitchFamily="18" charset="0"/>
              </a:rPr>
              <a:t>Соц.сфера</a:t>
            </a:r>
            <a:r>
              <a:rPr lang="ru-RU" sz="2400" b="1" dirty="0">
                <a:solidFill>
                  <a:schemeClr val="tx2"/>
                </a:solidFill>
                <a:latin typeface="Times New Roman" panose="02020603050405020304" pitchFamily="18" charset="0"/>
                <a:cs typeface="Times New Roman" panose="02020603050405020304" pitchFamily="18" charset="0"/>
              </a:rPr>
              <a:t>», которое получает дивиденды</a:t>
            </a:r>
            <a:endParaRPr lang="ru-RU" sz="2400" dirty="0">
              <a:solidFill>
                <a:schemeClr val="tx2"/>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403648" y="1772816"/>
            <a:ext cx="6624736" cy="4608512"/>
          </a:xfrm>
          <a:prstGeom prst="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endParaRPr lang="ru-RU" sz="2400" b="1" dirty="0" smtClean="0">
              <a:solidFill>
                <a:srgbClr val="000000"/>
              </a:solidFill>
              <a:effectLst/>
              <a:latin typeface="Times New Roman"/>
              <a:ea typeface="Calibri"/>
              <a:cs typeface="Times New Roman"/>
            </a:endParaRPr>
          </a:p>
          <a:p>
            <a:pPr algn="just"/>
            <a:r>
              <a:rPr lang="ru-RU" sz="2400" b="1" dirty="0" smtClean="0">
                <a:solidFill>
                  <a:schemeClr val="tx2"/>
                </a:solidFill>
                <a:latin typeface="Times New Roman" panose="02020603050405020304" pitchFamily="18" charset="0"/>
                <a:cs typeface="Times New Roman" panose="02020603050405020304" pitchFamily="18" charset="0"/>
              </a:rPr>
              <a:t>1.Доходы </a:t>
            </a:r>
            <a:r>
              <a:rPr lang="ru-RU" sz="2400" b="1" dirty="0">
                <a:solidFill>
                  <a:schemeClr val="tx2"/>
                </a:solidFill>
                <a:latin typeface="Times New Roman" panose="02020603050405020304" pitchFamily="18" charset="0"/>
                <a:cs typeface="Times New Roman" panose="02020603050405020304" pitchFamily="18" charset="0"/>
              </a:rPr>
              <a:t>в виде дивидендов, которые получает ТОО «</a:t>
            </a:r>
            <a:r>
              <a:rPr lang="ru-RU" sz="2400" b="1" dirty="0" err="1">
                <a:solidFill>
                  <a:schemeClr val="tx2"/>
                </a:solidFill>
                <a:latin typeface="Times New Roman" panose="02020603050405020304" pitchFamily="18" charset="0"/>
                <a:cs typeface="Times New Roman" panose="02020603050405020304" pitchFamily="18" charset="0"/>
              </a:rPr>
              <a:t>Соц.сфера</a:t>
            </a:r>
            <a:r>
              <a:rPr lang="ru-RU" sz="2400" b="1" dirty="0">
                <a:solidFill>
                  <a:schemeClr val="tx2"/>
                </a:solidFill>
                <a:latin typeface="Times New Roman" panose="02020603050405020304" pitchFamily="18" charset="0"/>
                <a:cs typeface="Times New Roman" panose="02020603050405020304" pitchFamily="18" charset="0"/>
              </a:rPr>
              <a:t>», являются доходами, подлежащими включению в СГД:</a:t>
            </a:r>
            <a:endParaRPr lang="ru-RU" sz="2400" dirty="0">
              <a:solidFill>
                <a:schemeClr val="tx2"/>
              </a:solidFill>
              <a:latin typeface="Times New Roman" panose="02020603050405020304" pitchFamily="18" charset="0"/>
              <a:cs typeface="Times New Roman" panose="02020603050405020304" pitchFamily="18" charset="0"/>
            </a:endParaRPr>
          </a:p>
          <a:p>
            <a:pPr lvl="0" algn="just"/>
            <a:r>
              <a:rPr lang="ru-RU" sz="2400" b="1" i="1" dirty="0">
                <a:solidFill>
                  <a:schemeClr val="tx2"/>
                </a:solidFill>
                <a:latin typeface="Times New Roman" panose="02020603050405020304" pitchFamily="18" charset="0"/>
                <a:cs typeface="Times New Roman" panose="02020603050405020304" pitchFamily="18" charset="0"/>
              </a:rPr>
              <a:t>Пункт 17, статьи 85 НК </a:t>
            </a:r>
            <a:r>
              <a:rPr lang="ru-RU" sz="2400" b="1" i="1" dirty="0" smtClean="0">
                <a:solidFill>
                  <a:schemeClr val="tx2"/>
                </a:solidFill>
                <a:latin typeface="Times New Roman" panose="02020603050405020304" pitchFamily="18" charset="0"/>
                <a:cs typeface="Times New Roman" panose="02020603050405020304" pitchFamily="18" charset="0"/>
              </a:rPr>
              <a:t>РК</a:t>
            </a:r>
          </a:p>
          <a:p>
            <a:pPr lvl="0" algn="just"/>
            <a:endParaRPr lang="ru-RU" sz="2400" dirty="0">
              <a:solidFill>
                <a:schemeClr val="tx2"/>
              </a:solidFill>
              <a:latin typeface="Times New Roman" panose="02020603050405020304" pitchFamily="18" charset="0"/>
              <a:cs typeface="Times New Roman" panose="02020603050405020304" pitchFamily="18" charset="0"/>
            </a:endParaRPr>
          </a:p>
          <a:p>
            <a:pPr algn="just"/>
            <a:r>
              <a:rPr lang="ru-RU" sz="2400" b="1" dirty="0">
                <a:solidFill>
                  <a:schemeClr val="tx2"/>
                </a:solidFill>
                <a:latin typeface="Times New Roman" panose="02020603050405020304" pitchFamily="18" charset="0"/>
                <a:cs typeface="Times New Roman" panose="02020603050405020304" pitchFamily="18" charset="0"/>
              </a:rPr>
              <a:t>2. КПН, удержанный у источника выплаты, с дохода, в виде дивидендов, не уменьшает сумму исчисленного КПН за налоговый период:  </a:t>
            </a:r>
            <a:endParaRPr lang="ru-RU" sz="2400" dirty="0">
              <a:solidFill>
                <a:schemeClr val="tx2"/>
              </a:solidFill>
              <a:latin typeface="Times New Roman" panose="02020603050405020304" pitchFamily="18" charset="0"/>
              <a:cs typeface="Times New Roman" panose="02020603050405020304" pitchFamily="18" charset="0"/>
            </a:endParaRPr>
          </a:p>
          <a:p>
            <a:pPr lvl="0" algn="just"/>
            <a:r>
              <a:rPr lang="ru-RU" sz="2400" b="1" i="1" dirty="0">
                <a:solidFill>
                  <a:schemeClr val="tx2"/>
                </a:solidFill>
                <a:latin typeface="Times New Roman" panose="02020603050405020304" pitchFamily="18" charset="0"/>
                <a:cs typeface="Times New Roman" panose="02020603050405020304" pitchFamily="18" charset="0"/>
              </a:rPr>
              <a:t>Пункт 2, статьи 139 НК РК</a:t>
            </a:r>
            <a:endParaRPr lang="ru-RU" sz="2400" i="1" dirty="0">
              <a:solidFill>
                <a:schemeClr val="tx2"/>
              </a:solidFill>
              <a:latin typeface="Times New Roman" panose="02020603050405020304" pitchFamily="18" charset="0"/>
              <a:cs typeface="Times New Roman" panose="02020603050405020304" pitchFamily="18" charset="0"/>
            </a:endParaRPr>
          </a:p>
          <a:p>
            <a:pPr algn="just"/>
            <a:r>
              <a:rPr lang="ru-RU" sz="2400" b="1"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a:p>
            <a:pPr marL="228600">
              <a:lnSpc>
                <a:spcPct val="115000"/>
              </a:lnSpc>
              <a:spcAft>
                <a:spcPts val="1000"/>
              </a:spcAft>
            </a:pPr>
            <a:r>
              <a:rPr lang="ru-RU" sz="2400" b="1" dirty="0">
                <a:solidFill>
                  <a:srgbClr val="000000"/>
                </a:solidFill>
                <a:effectLst/>
                <a:latin typeface="Times New Roman"/>
                <a:ea typeface="Calibri"/>
                <a:cs typeface="Times New Roman"/>
              </a:rPr>
              <a:t> </a:t>
            </a:r>
            <a:endParaRPr lang="ru-RU" sz="2400" dirty="0">
              <a:effectLst/>
              <a:latin typeface="Calibri"/>
              <a:ea typeface="Calibri"/>
              <a:cs typeface="Times New Roman"/>
            </a:endParaRPr>
          </a:p>
          <a:p>
            <a:pPr>
              <a:lnSpc>
                <a:spcPct val="115000"/>
              </a:lnSpc>
              <a:spcAft>
                <a:spcPts val="1000"/>
              </a:spcAft>
            </a:pPr>
            <a:r>
              <a:rPr lang="ru-RU" sz="1400" b="1" dirty="0">
                <a:solidFill>
                  <a:srgbClr val="000000"/>
                </a:solidFill>
                <a:effectLst/>
                <a:latin typeface="Times New Roman"/>
                <a:ea typeface="Calibri"/>
                <a:cs typeface="Times New Roman"/>
              </a:rPr>
              <a:t> </a:t>
            </a:r>
            <a:endParaRPr lang="ru-RU" sz="1100" dirty="0">
              <a:effectLst/>
              <a:latin typeface="Calibri"/>
              <a:ea typeface="Calibri"/>
              <a:cs typeface="Times New Roman"/>
            </a:endParaRPr>
          </a:p>
          <a:p>
            <a:pPr>
              <a:lnSpc>
                <a:spcPct val="115000"/>
              </a:lnSpc>
              <a:spcAft>
                <a:spcPts val="1000"/>
              </a:spcAft>
            </a:pPr>
            <a:r>
              <a:rPr lang="ru-RU" sz="1400" b="1" dirty="0">
                <a:solidFill>
                  <a:srgbClr val="000000"/>
                </a:solidFill>
                <a:effectLst/>
                <a:latin typeface="Times New Roman"/>
                <a:ea typeface="Calibri"/>
                <a:cs typeface="Times New Roman"/>
              </a:rPr>
              <a:t> </a:t>
            </a:r>
            <a:endParaRPr lang="ru-RU" sz="1100" dirty="0">
              <a:effectLst/>
              <a:latin typeface="Calibri"/>
              <a:ea typeface="Calibri"/>
              <a:cs typeface="Times New Roman"/>
            </a:endParaRPr>
          </a:p>
        </p:txBody>
      </p:sp>
    </p:spTree>
    <p:extLst>
      <p:ext uri="{BB962C8B-B14F-4D97-AF65-F5344CB8AC3E}">
        <p14:creationId xmlns:p14="http://schemas.microsoft.com/office/powerpoint/2010/main" val="249104132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      Вопрос 16</a:t>
            </a:r>
            <a:endParaRPr lang="ru-RU"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51520" y="1752292"/>
            <a:ext cx="8640960" cy="3046988"/>
          </a:xfrm>
          <a:prstGeom prst="rect">
            <a:avLst/>
          </a:prstGeom>
        </p:spPr>
        <p:txBody>
          <a:bodyPr wrap="square">
            <a:spAutoFit/>
          </a:bodyPr>
          <a:lstStyle/>
          <a:p>
            <a:pPr algn="just"/>
            <a:r>
              <a:rPr lang="ru-RU" sz="2400" b="1" dirty="0" smtClean="0">
                <a:solidFill>
                  <a:schemeClr val="tx2"/>
                </a:solidFill>
                <a:latin typeface="Times New Roman" panose="02020603050405020304" pitchFamily="18" charset="0"/>
                <a:cs typeface="Times New Roman" panose="02020603050405020304" pitchFamily="18" charset="0"/>
              </a:rPr>
              <a:t>     Как </a:t>
            </a:r>
            <a:r>
              <a:rPr lang="ru-RU" sz="2400" b="1" dirty="0">
                <a:solidFill>
                  <a:schemeClr val="tx2"/>
                </a:solidFill>
                <a:latin typeface="Times New Roman" panose="02020603050405020304" pitchFamily="18" charset="0"/>
                <a:cs typeface="Times New Roman" panose="02020603050405020304" pitchFamily="18" charset="0"/>
              </a:rPr>
              <a:t>правильно произвести налогообложение ИПН: </a:t>
            </a:r>
            <a:r>
              <a:rPr lang="ru-RU" sz="2400" b="1" dirty="0" smtClean="0">
                <a:solidFill>
                  <a:schemeClr val="tx2"/>
                </a:solidFill>
                <a:latin typeface="Times New Roman" panose="02020603050405020304" pitchFamily="18" charset="0"/>
                <a:cs typeface="Times New Roman" panose="02020603050405020304" pitchFamily="18" charset="0"/>
              </a:rPr>
              <a:t>юридическое  </a:t>
            </a:r>
            <a:r>
              <a:rPr lang="ru-RU" sz="2400" b="1" dirty="0">
                <a:solidFill>
                  <a:schemeClr val="tx2"/>
                </a:solidFill>
                <a:latin typeface="Times New Roman" panose="02020603050405020304" pitchFamily="18" charset="0"/>
                <a:cs typeface="Times New Roman" panose="02020603050405020304" pitchFamily="18" charset="0"/>
              </a:rPr>
              <a:t>лицо </a:t>
            </a:r>
            <a:r>
              <a:rPr lang="ru-RU" sz="2400" b="1" dirty="0" smtClean="0">
                <a:solidFill>
                  <a:schemeClr val="tx2"/>
                </a:solidFill>
                <a:latin typeface="Times New Roman" panose="02020603050405020304" pitchFamily="18" charset="0"/>
                <a:cs typeface="Times New Roman" panose="02020603050405020304" pitchFamily="18" charset="0"/>
              </a:rPr>
              <a:t>выдает </a:t>
            </a:r>
            <a:r>
              <a:rPr lang="ru-RU" sz="2400" b="1" dirty="0">
                <a:solidFill>
                  <a:schemeClr val="tx2"/>
                </a:solidFill>
                <a:latin typeface="Times New Roman" panose="02020603050405020304" pitchFamily="18" charset="0"/>
                <a:cs typeface="Times New Roman" panose="02020603050405020304" pitchFamily="18" charset="0"/>
              </a:rPr>
              <a:t>пайщику(учредителю за земельную долю) независимо от полученной прибыли ежегодно в натуральном виде(зерном, сеном) на 1 га продукцию в зависимости от полученного урожая. </a:t>
            </a:r>
            <a:r>
              <a:rPr lang="ru-RU" sz="2400" b="1" dirty="0" smtClean="0">
                <a:solidFill>
                  <a:schemeClr val="tx2"/>
                </a:solidFill>
                <a:latin typeface="Times New Roman" panose="02020603050405020304" pitchFamily="18" charset="0"/>
                <a:cs typeface="Times New Roman" panose="02020603050405020304" pitchFamily="18" charset="0"/>
              </a:rPr>
              <a:t>      Пересчитывает </a:t>
            </a:r>
            <a:r>
              <a:rPr lang="ru-RU" sz="2400" b="1" dirty="0">
                <a:solidFill>
                  <a:schemeClr val="tx2"/>
                </a:solidFill>
                <a:latin typeface="Times New Roman" panose="02020603050405020304" pitchFamily="18" charset="0"/>
                <a:cs typeface="Times New Roman" panose="02020603050405020304" pitchFamily="18" charset="0"/>
              </a:rPr>
              <a:t>в денежном выражении (по сложившейся себестоимости) исчисляет налог в размере 5%, как с дивидендов. Является ли эта выплата </a:t>
            </a:r>
            <a:r>
              <a:rPr lang="ru-RU" sz="2400" b="1" dirty="0" smtClean="0">
                <a:solidFill>
                  <a:schemeClr val="tx2"/>
                </a:solidFill>
                <a:latin typeface="Times New Roman" panose="02020603050405020304" pitchFamily="18" charset="0"/>
                <a:cs typeface="Times New Roman" panose="02020603050405020304" pitchFamily="18" charset="0"/>
              </a:rPr>
              <a:t>дивидендом?</a:t>
            </a:r>
            <a:endParaRPr lang="ru-RU" sz="2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8832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124743"/>
            <a:ext cx="8928100" cy="5544345"/>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16</a:t>
            </a:r>
            <a:endParaRPr lang="ru-RU"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1052736"/>
            <a:ext cx="9144000" cy="4893647"/>
          </a:xfrm>
          <a:prstGeom prst="rect">
            <a:avLst/>
          </a:prstGeom>
        </p:spPr>
        <p:txBody>
          <a:bodyPr wrap="square">
            <a:spAutoFit/>
          </a:bodyPr>
          <a:lstStyle/>
          <a:p>
            <a:pPr algn="just" fontAlgn="ctr"/>
            <a:r>
              <a:rPr lang="ru-RU" sz="2400" b="1" i="1" dirty="0" smtClean="0">
                <a:solidFill>
                  <a:schemeClr val="tx2"/>
                </a:solidFill>
                <a:latin typeface="Times New Roman" panose="02020603050405020304" pitchFamily="18" charset="0"/>
                <a:cs typeface="Times New Roman" panose="02020603050405020304" pitchFamily="18" charset="0"/>
              </a:rPr>
              <a:t>    Дивиденды </a:t>
            </a:r>
            <a:r>
              <a:rPr lang="ru-RU" sz="2400" b="1" i="1" dirty="0">
                <a:solidFill>
                  <a:schemeClr val="tx2"/>
                </a:solidFill>
                <a:latin typeface="Times New Roman" panose="02020603050405020304" pitchFamily="18" charset="0"/>
                <a:cs typeface="Times New Roman" panose="02020603050405020304" pitchFamily="18" charset="0"/>
              </a:rPr>
              <a:t>– доход, подлежащий выплате по акциям, в том числе по акциям, являющимся базовыми активами депозитарных расписок; подлежащий выплате по паям паевого инвестиционного фонда, за исключением дохода по паям при их выкупе управляющей компанией фонда; в виде части чистого дохода, распределяемого юридическим лицом между его учредителями, участниками; от распределения имущества при ликвидации юридического лица или при уменьшении уставного капитала путем пропорционального уменьшения размера вкладов учредителей, участников либо путем полного или частичного погашения долей учредителей, участников, а также при возврате учредителю, участнику доли участия или ее части в юридическом лице и т.д</a:t>
            </a:r>
            <a:r>
              <a:rPr lang="ru-RU" sz="2400" b="1" i="1" dirty="0" smtClean="0">
                <a:solidFill>
                  <a:schemeClr val="tx2"/>
                </a:solidFill>
                <a:latin typeface="Times New Roman" panose="02020603050405020304" pitchFamily="18" charset="0"/>
                <a:cs typeface="Times New Roman" panose="02020603050405020304" pitchFamily="18" charset="0"/>
              </a:rPr>
              <a:t>.</a:t>
            </a:r>
            <a:endParaRPr lang="ru-RU" sz="2400" b="1" i="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7963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124743"/>
            <a:ext cx="8928100" cy="5544345"/>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16</a:t>
            </a:r>
            <a:endParaRPr lang="ru-RU"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2060848"/>
            <a:ext cx="9144000" cy="1569660"/>
          </a:xfrm>
          <a:prstGeom prst="rect">
            <a:avLst/>
          </a:prstGeom>
        </p:spPr>
        <p:txBody>
          <a:bodyPr wrap="square">
            <a:spAutoFit/>
          </a:bodyPr>
          <a:lstStyle/>
          <a:p>
            <a:r>
              <a:rPr lang="ru-RU" sz="2400" b="1" dirty="0" smtClean="0">
                <a:solidFill>
                  <a:schemeClr val="tx2"/>
                </a:solidFill>
                <a:latin typeface="Times New Roman" panose="02020603050405020304" pitchFamily="18" charset="0"/>
                <a:cs typeface="Times New Roman" panose="02020603050405020304" pitchFamily="18" charset="0"/>
              </a:rPr>
              <a:t>   Доход </a:t>
            </a:r>
            <a:r>
              <a:rPr lang="ru-RU" sz="2400" b="1" dirty="0">
                <a:solidFill>
                  <a:schemeClr val="tx2"/>
                </a:solidFill>
                <a:latin typeface="Times New Roman" panose="02020603050405020304" pitchFamily="18" charset="0"/>
                <a:cs typeface="Times New Roman" panose="02020603050405020304" pitchFamily="18" charset="0"/>
              </a:rPr>
              <a:t>работника в натуральной форме</a:t>
            </a:r>
            <a:r>
              <a:rPr lang="ru-RU" sz="2400" b="1" dirty="0" smtClean="0">
                <a:solidFill>
                  <a:schemeClr val="tx2"/>
                </a:solidFill>
                <a:latin typeface="Times New Roman" panose="02020603050405020304" pitchFamily="18" charset="0"/>
                <a:cs typeface="Times New Roman" panose="02020603050405020304" pitchFamily="18" charset="0"/>
              </a:rPr>
              <a:t>, то есть </a:t>
            </a:r>
            <a:r>
              <a:rPr lang="ru-RU" sz="2400" b="1" dirty="0">
                <a:solidFill>
                  <a:schemeClr val="tx2"/>
                </a:solidFill>
                <a:latin typeface="Times New Roman" panose="02020603050405020304" pitchFamily="18" charset="0"/>
                <a:cs typeface="Times New Roman" panose="02020603050405020304" pitchFamily="18" charset="0"/>
              </a:rPr>
              <a:t>стоимость товаров, выполненных работ, оказанных </a:t>
            </a:r>
            <a:r>
              <a:rPr lang="ru-RU" sz="2400" b="1" dirty="0" smtClean="0">
                <a:solidFill>
                  <a:schemeClr val="tx2"/>
                </a:solidFill>
                <a:latin typeface="Times New Roman" panose="02020603050405020304" pitchFamily="18" charset="0"/>
                <a:cs typeface="Times New Roman" panose="02020603050405020304" pitchFamily="18" charset="0"/>
              </a:rPr>
              <a:t>услуг, не является дивидендами и  </a:t>
            </a:r>
            <a:r>
              <a:rPr lang="ru-RU" sz="2400" b="1" dirty="0">
                <a:solidFill>
                  <a:schemeClr val="tx2"/>
                </a:solidFill>
                <a:latin typeface="Times New Roman" panose="02020603050405020304" pitchFamily="18" charset="0"/>
                <a:cs typeface="Times New Roman" panose="02020603050405020304" pitchFamily="18" charset="0"/>
              </a:rPr>
              <a:t>облагаются ИПН у источника выплаты налогом по ставке 10 </a:t>
            </a:r>
            <a:r>
              <a:rPr lang="ru-RU" sz="2400" b="1" dirty="0" smtClean="0">
                <a:solidFill>
                  <a:schemeClr val="tx2"/>
                </a:solidFill>
                <a:latin typeface="Times New Roman" panose="02020603050405020304" pitchFamily="18" charset="0"/>
                <a:cs typeface="Times New Roman" panose="02020603050405020304" pitchFamily="18" charset="0"/>
              </a:rPr>
              <a:t>процентов(статьи 163 и 168  НК РК).</a:t>
            </a:r>
            <a:endParaRPr lang="ru-RU" sz="2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36749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214313" y="0"/>
            <a:ext cx="8929687" cy="6840538"/>
          </a:xfrm>
        </p:spPr>
        <p:txBody>
          <a:bodyPr>
            <a:normAutofit/>
          </a:bodyPr>
          <a:lstStyle/>
          <a:p>
            <a:pPr algn="just"/>
            <a:r>
              <a:rPr lang="ru-RU" sz="3600" b="1" dirty="0" smtClean="0">
                <a:solidFill>
                  <a:schemeClr val="tx2"/>
                </a:solidFill>
                <a:latin typeface="Times New Roman" panose="02020603050405020304" pitchFamily="18" charset="0"/>
                <a:cs typeface="Times New Roman" panose="02020603050405020304" pitchFamily="18" charset="0"/>
              </a:rPr>
              <a:t>	Право на получение части чистой прибыли участник имеет на основании права владении доли участия или акции компании.</a:t>
            </a:r>
            <a:endParaRPr lang="ru-RU" sz="26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43908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p:txBody>
          <a:bodyPr>
            <a:noAutofit/>
          </a:bodyPr>
          <a:lstStyle/>
          <a:p>
            <a:pPr fontAlgn="t"/>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Отражение в бухгалтерском и налоговом  учете операций по продаже/дарению доли</a:t>
            </a:r>
            <a:endPar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3736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1" y="1268760"/>
            <a:ext cx="8712968" cy="5589240"/>
          </a:xfrm>
        </p:spPr>
        <p:txBody>
          <a:bodyPr>
            <a:noAutofit/>
          </a:bodyPr>
          <a:lstStyle/>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Размер </a:t>
            </a:r>
            <a:r>
              <a:rPr lang="ru-RU" b="1" dirty="0">
                <a:latin typeface="Times New Roman" panose="02020603050405020304" pitchFamily="18" charset="0"/>
                <a:cs typeface="Times New Roman" panose="02020603050405020304" pitchFamily="18" charset="0"/>
              </a:rPr>
              <a:t>уставного капитала ТОО, составляет 100 000 тенге. Два учредителя ТОО, владеют долями участия в размере 80% и 20% </a:t>
            </a:r>
            <a:r>
              <a:rPr lang="ru-RU" b="1" dirty="0" smtClean="0">
                <a:latin typeface="Times New Roman" panose="02020603050405020304" pitchFamily="18" charset="0"/>
                <a:cs typeface="Times New Roman" panose="02020603050405020304" pitchFamily="18" charset="0"/>
              </a:rPr>
              <a:t>соответственно. Первый учредитель является основателем компании и два  года назад продал часть своей доли второму учредителю по номинальной стоимости(20 000,00 тенге). Теперь, между </a:t>
            </a:r>
            <a:r>
              <a:rPr lang="ru-RU" b="1" dirty="0">
                <a:latin typeface="Times New Roman" panose="02020603050405020304" pitchFamily="18" charset="0"/>
                <a:cs typeface="Times New Roman" panose="02020603050405020304" pitchFamily="18" charset="0"/>
              </a:rPr>
              <a:t>учредителями подписывается договор купли-продажи, на основании которого, первый учредитель </a:t>
            </a:r>
            <a:r>
              <a:rPr lang="ru-RU" b="1" dirty="0" smtClean="0">
                <a:latin typeface="Times New Roman" panose="02020603050405020304" pitchFamily="18" charset="0"/>
                <a:cs typeface="Times New Roman" panose="02020603050405020304" pitchFamily="18" charset="0"/>
              </a:rPr>
              <a:t>опять выкупает </a:t>
            </a:r>
            <a:r>
              <a:rPr lang="ru-RU" b="1" dirty="0">
                <a:latin typeface="Times New Roman" panose="02020603050405020304" pitchFamily="18" charset="0"/>
                <a:cs typeface="Times New Roman" panose="02020603050405020304" pitchFamily="18" charset="0"/>
              </a:rPr>
              <a:t>долю второго учредителя за 500 000 тенге. Как отразить данную операцию в бухучете и какие налоги возникают у ТОО и физических лиц-учредителей</a:t>
            </a:r>
            <a:r>
              <a:rPr lang="ru-RU" b="1" dirty="0" smtClean="0">
                <a:latin typeface="Times New Roman" panose="02020603050405020304" pitchFamily="18" charset="0"/>
                <a:cs typeface="Times New Roman" panose="02020603050405020304" pitchFamily="18" charset="0"/>
              </a:rPr>
              <a:t>?</a:t>
            </a:r>
          </a:p>
          <a:p>
            <a:pPr marL="0" indent="0" algn="just">
              <a:buNone/>
            </a:pP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ea typeface="+mj-ea"/>
              <a:cs typeface="Times New Roman" panose="02020603050405020304" pitchFamily="18" charset="0"/>
            </a:endParaRPr>
          </a:p>
        </p:txBody>
      </p:sp>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Вопрос 17</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38682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556792"/>
            <a:ext cx="8856983" cy="5040560"/>
          </a:xfrm>
        </p:spPr>
        <p:txBody>
          <a:bodyPr>
            <a:normAutofit fontScale="92500" lnSpcReduction="20000"/>
          </a:bodyPr>
          <a:lstStyle/>
          <a:p>
            <a:pPr marL="0" indent="0">
              <a:buNone/>
            </a:pPr>
            <a:r>
              <a:rPr lang="ru-RU" sz="2800" b="1" dirty="0" smtClean="0">
                <a:latin typeface="Times New Roman" panose="02020603050405020304" pitchFamily="18" charset="0"/>
                <a:cs typeface="Times New Roman" panose="02020603050405020304" pitchFamily="18" charset="0"/>
              </a:rPr>
              <a:t>Ответ:</a:t>
            </a:r>
          </a:p>
          <a:p>
            <a:pPr marL="0" indent="0">
              <a:buNone/>
            </a:pPr>
            <a:r>
              <a:rPr lang="ru-RU" sz="2800" b="1" dirty="0" smtClean="0">
                <a:latin typeface="Times New Roman" panose="02020603050405020304" pitchFamily="18" charset="0"/>
                <a:cs typeface="Times New Roman" panose="02020603050405020304" pitchFamily="18" charset="0"/>
              </a:rPr>
              <a:t>УК до внесения изменений</a:t>
            </a:r>
          </a:p>
          <a:p>
            <a:pPr marL="0" indent="0">
              <a:buNone/>
            </a:pP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Кт</a:t>
            </a:r>
            <a:r>
              <a:rPr lang="ru-RU" sz="2800" dirty="0" smtClean="0">
                <a:latin typeface="Times New Roman" panose="02020603050405020304" pitchFamily="18" charset="0"/>
                <a:cs typeface="Times New Roman" panose="02020603050405020304" pitchFamily="18" charset="0"/>
              </a:rPr>
              <a:t> 5030                                                          - 80 000</a:t>
            </a:r>
          </a:p>
          <a:p>
            <a:pPr marL="0" indent="0">
              <a:buNone/>
            </a:pPr>
            <a:r>
              <a:rPr lang="ru-RU" sz="2800" dirty="0" smtClean="0">
                <a:latin typeface="Times New Roman" panose="02020603050405020304" pitchFamily="18" charset="0"/>
                <a:cs typeface="Times New Roman" panose="02020603050405020304" pitchFamily="18" charset="0"/>
              </a:rPr>
              <a:t>(Учредитель 1)</a:t>
            </a:r>
          </a:p>
          <a:p>
            <a:pPr marL="0" indent="0">
              <a:buNone/>
            </a:pPr>
            <a:r>
              <a:rPr lang="ru-RU" sz="2800" dirty="0" err="1" smtClean="0">
                <a:latin typeface="Times New Roman" panose="02020603050405020304" pitchFamily="18" charset="0"/>
                <a:cs typeface="Times New Roman" panose="02020603050405020304" pitchFamily="18" charset="0"/>
              </a:rPr>
              <a:t>Кт</a:t>
            </a:r>
            <a:r>
              <a:rPr lang="ru-RU" sz="2800" dirty="0" smtClean="0">
                <a:latin typeface="Times New Roman" panose="02020603050405020304" pitchFamily="18" charset="0"/>
                <a:cs typeface="Times New Roman" panose="02020603050405020304" pitchFamily="18" charset="0"/>
              </a:rPr>
              <a:t>   5030</a:t>
            </a:r>
          </a:p>
          <a:p>
            <a:pPr marL="0" indent="0">
              <a:buNone/>
            </a:pPr>
            <a:r>
              <a:rPr lang="ru-RU" sz="2800" dirty="0" smtClean="0">
                <a:latin typeface="Times New Roman" panose="02020603050405020304" pitchFamily="18" charset="0"/>
                <a:cs typeface="Times New Roman" panose="02020603050405020304" pitchFamily="18" charset="0"/>
              </a:rPr>
              <a:t>(Учредитель 2)                                               - 20 000</a:t>
            </a:r>
          </a:p>
          <a:p>
            <a:pPr marL="0" indent="0">
              <a:buNone/>
            </a:pPr>
            <a:r>
              <a:rPr lang="ru-RU" sz="2800" b="1" dirty="0" smtClean="0">
                <a:latin typeface="Times New Roman" panose="02020603050405020304" pitchFamily="18" charset="0"/>
                <a:cs typeface="Times New Roman" panose="02020603050405020304" pitchFamily="18" charset="0"/>
              </a:rPr>
              <a:t>Изменение состава учредителей</a:t>
            </a:r>
          </a:p>
          <a:p>
            <a:pPr marL="0" indent="0">
              <a:buNone/>
            </a:pPr>
            <a:r>
              <a:rPr lang="ru-RU" sz="2800" dirty="0" err="1" smtClean="0">
                <a:latin typeface="Times New Roman" panose="02020603050405020304" pitchFamily="18" charset="0"/>
                <a:cs typeface="Times New Roman" panose="02020603050405020304" pitchFamily="18" charset="0"/>
              </a:rPr>
              <a:t>Дт</a:t>
            </a:r>
            <a:r>
              <a:rPr lang="ru-RU" sz="2800" dirty="0" smtClean="0">
                <a:latin typeface="Times New Roman" panose="02020603050405020304" pitchFamily="18" charset="0"/>
                <a:cs typeface="Times New Roman" panose="02020603050405020304" pitchFamily="18" charset="0"/>
              </a:rPr>
              <a:t> 5030                 </a:t>
            </a:r>
            <a:r>
              <a:rPr lang="ru-RU" sz="2800" dirty="0" err="1" smtClean="0">
                <a:latin typeface="Times New Roman" panose="02020603050405020304" pitchFamily="18" charset="0"/>
                <a:cs typeface="Times New Roman" panose="02020603050405020304" pitchFamily="18" charset="0"/>
              </a:rPr>
              <a:t>Кт</a:t>
            </a:r>
            <a:r>
              <a:rPr lang="ru-RU" sz="2800" dirty="0" smtClean="0">
                <a:latin typeface="Times New Roman" panose="02020603050405020304" pitchFamily="18" charset="0"/>
                <a:cs typeface="Times New Roman" panose="02020603050405020304" pitchFamily="18" charset="0"/>
              </a:rPr>
              <a:t> 5030                              - 20 000</a:t>
            </a:r>
          </a:p>
          <a:p>
            <a:pPr marL="0" indent="0">
              <a:buNone/>
            </a:pPr>
            <a:r>
              <a:rPr lang="ru-RU" sz="2800" dirty="0">
                <a:latin typeface="Times New Roman" panose="02020603050405020304" pitchFamily="18" charset="0"/>
                <a:cs typeface="Times New Roman" panose="02020603050405020304" pitchFamily="18" charset="0"/>
              </a:rPr>
              <a:t>(Учредитель 2</a:t>
            </a:r>
            <a:r>
              <a:rPr lang="ru-RU" sz="2800" dirty="0" smtClean="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Учредитель 1)</a:t>
            </a:r>
          </a:p>
          <a:p>
            <a:pPr marL="0" indent="0">
              <a:buNone/>
            </a:pPr>
            <a:r>
              <a:rPr lang="ru-RU" sz="2800" b="1" dirty="0">
                <a:latin typeface="Times New Roman" panose="02020603050405020304" pitchFamily="18" charset="0"/>
                <a:cs typeface="Times New Roman" panose="02020603050405020304" pitchFamily="18" charset="0"/>
              </a:rPr>
              <a:t>УК </a:t>
            </a:r>
            <a:r>
              <a:rPr lang="ru-RU" sz="2800" b="1" dirty="0" smtClean="0">
                <a:latin typeface="Times New Roman" panose="02020603050405020304" pitchFamily="18" charset="0"/>
                <a:cs typeface="Times New Roman" panose="02020603050405020304" pitchFamily="18" charset="0"/>
              </a:rPr>
              <a:t>после </a:t>
            </a:r>
            <a:r>
              <a:rPr lang="ru-RU" sz="2800" b="1" dirty="0">
                <a:latin typeface="Times New Roman" panose="02020603050405020304" pitchFamily="18" charset="0"/>
                <a:cs typeface="Times New Roman" panose="02020603050405020304" pitchFamily="18" charset="0"/>
              </a:rPr>
              <a:t>внесения </a:t>
            </a:r>
            <a:r>
              <a:rPr lang="ru-RU" sz="2800" b="1" dirty="0" smtClean="0">
                <a:latin typeface="Times New Roman" panose="02020603050405020304" pitchFamily="18" charset="0"/>
                <a:cs typeface="Times New Roman" panose="02020603050405020304" pitchFamily="18" charset="0"/>
              </a:rPr>
              <a:t>изменений</a:t>
            </a:r>
          </a:p>
          <a:p>
            <a:pPr marL="0" indent="0">
              <a:buNone/>
            </a:pPr>
            <a:r>
              <a:rPr lang="ru-RU" sz="2800" dirty="0" err="1">
                <a:latin typeface="Times New Roman" panose="02020603050405020304" pitchFamily="18" charset="0"/>
                <a:cs typeface="Times New Roman" panose="02020603050405020304" pitchFamily="18" charset="0"/>
              </a:rPr>
              <a:t>Кт</a:t>
            </a:r>
            <a:r>
              <a:rPr lang="ru-RU" sz="2800" dirty="0">
                <a:latin typeface="Times New Roman" panose="02020603050405020304" pitchFamily="18" charset="0"/>
                <a:cs typeface="Times New Roman" panose="02020603050405020304" pitchFamily="18" charset="0"/>
              </a:rPr>
              <a:t> 5030                                      </a:t>
            </a:r>
            <a:r>
              <a:rPr lang="ru-RU" sz="2800" dirty="0" smtClean="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100 </a:t>
            </a:r>
            <a:r>
              <a:rPr lang="ru-RU" sz="2800" b="1" dirty="0">
                <a:latin typeface="Times New Roman" panose="02020603050405020304" pitchFamily="18" charset="0"/>
                <a:cs typeface="Times New Roman" panose="02020603050405020304" pitchFamily="18" charset="0"/>
              </a:rPr>
              <a:t>000</a:t>
            </a:r>
          </a:p>
          <a:p>
            <a:pPr marL="0" indent="0">
              <a:buNone/>
            </a:pPr>
            <a:r>
              <a:rPr lang="ru-RU" sz="2800" dirty="0">
                <a:latin typeface="Times New Roman" panose="02020603050405020304" pitchFamily="18" charset="0"/>
                <a:cs typeface="Times New Roman" panose="02020603050405020304" pitchFamily="18" charset="0"/>
              </a:rPr>
              <a:t>(Учредитель 1)</a:t>
            </a:r>
          </a:p>
          <a:p>
            <a:pPr marL="0" indent="0">
              <a:buNone/>
            </a:pPr>
            <a:endParaRPr lang="ru-RU" sz="2800" b="1"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r>
              <a:rPr lang="ru-RU"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Бухгалтерские проводки при дарении/продаже доли участия</a:t>
            </a:r>
            <a:endParaRPr lang="ru-RU"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1042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124744"/>
            <a:ext cx="9144000" cy="5400600"/>
          </a:xfrm>
        </p:spPr>
        <p:txBody>
          <a:bodyPr>
            <a:noAutofit/>
          </a:bodyPr>
          <a:lstStyle/>
          <a:p>
            <a:pPr algn="just">
              <a:buFont typeface="Wingdings" panose="05000000000000000000" pitchFamily="2" charset="2"/>
              <a:buChar char="Ø"/>
            </a:pPr>
            <a:r>
              <a:rPr lang="ru-RU" dirty="0" smtClean="0">
                <a:latin typeface="Times New Roman" panose="02020603050405020304" pitchFamily="18" charset="0"/>
                <a:cs typeface="Times New Roman" panose="02020603050405020304" pitchFamily="18" charset="0"/>
              </a:rPr>
              <a:t>Вопросы </a:t>
            </a:r>
            <a:r>
              <a:rPr lang="ru-RU" dirty="0">
                <a:latin typeface="Times New Roman" panose="02020603050405020304" pitchFamily="18" charset="0"/>
                <a:cs typeface="Times New Roman" panose="02020603050405020304" pitchFamily="18" charset="0"/>
              </a:rPr>
              <a:t>об утверждении годовой финансовой отчетности и распределении чистого дохода подпунктом 4) пункта 2 статьи 43 Закона "О товариществах с ограниченной и дополнительной ответственностью" отнесены к </a:t>
            </a:r>
            <a:r>
              <a:rPr lang="ru-RU" b="1" dirty="0">
                <a:latin typeface="Times New Roman" panose="02020603050405020304" pitchFamily="18" charset="0"/>
                <a:cs typeface="Times New Roman" panose="02020603050405020304" pitchFamily="18" charset="0"/>
              </a:rPr>
              <a:t>исключительной компетенции </a:t>
            </a:r>
            <a:r>
              <a:rPr lang="ru-RU" dirty="0">
                <a:latin typeface="Times New Roman" panose="02020603050405020304" pitchFamily="18" charset="0"/>
                <a:cs typeface="Times New Roman" panose="02020603050405020304" pitchFamily="18" charset="0"/>
              </a:rPr>
              <a:t>общего собрания участников ТОО</a:t>
            </a:r>
            <a:r>
              <a:rPr lang="ru-RU"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Пунктом 1 статьи 40 Закона "О товариществах с ограниченной и дополнительной ответственностью" установлено, что распределение между участниками чистого дохода, полученного товариществом по результатам его деятельности за год, производится </a:t>
            </a:r>
            <a:r>
              <a:rPr lang="ru-RU" b="1" dirty="0">
                <a:latin typeface="Times New Roman" panose="02020603050405020304" pitchFamily="18" charset="0"/>
                <a:cs typeface="Times New Roman" panose="02020603050405020304" pitchFamily="18" charset="0"/>
              </a:rPr>
              <a:t>в соответствии с решением очередного общего </a:t>
            </a:r>
            <a:r>
              <a:rPr lang="ru-RU" dirty="0">
                <a:latin typeface="Times New Roman" panose="02020603050405020304" pitchFamily="18" charset="0"/>
                <a:cs typeface="Times New Roman" panose="02020603050405020304" pitchFamily="18" charset="0"/>
              </a:rPr>
              <a:t>собрания, посвященного утверждению результатов деятельности товарищества за соответствующий год</a:t>
            </a:r>
            <a:r>
              <a:rPr lang="ru-RU"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3456116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395288" y="260350"/>
            <a:ext cx="8569200" cy="6597650"/>
          </a:xfrm>
        </p:spPr>
        <p:txBody>
          <a:bodyPr>
            <a:normAutofit fontScale="85000" lnSpcReduction="20000"/>
          </a:bodyPr>
          <a:lstStyle/>
          <a:p>
            <a:pPr marL="0" indent="0" algn="ctr">
              <a:buNone/>
            </a:pPr>
            <a:r>
              <a:rPr lang="ru-RU" sz="3800" b="1" dirty="0" smtClean="0">
                <a:solidFill>
                  <a:schemeClr val="bg1"/>
                </a:solidFill>
                <a:latin typeface="Times New Roman" panose="02020603050405020304" pitchFamily="18" charset="0"/>
                <a:cs typeface="Times New Roman" panose="02020603050405020304" pitchFamily="18" charset="0"/>
              </a:rPr>
              <a:t>Ответ 17</a:t>
            </a:r>
          </a:p>
          <a:p>
            <a:pPr marL="0" indent="0" algn="just">
              <a:buNone/>
            </a:pPr>
            <a:endParaRPr lang="ru-RU" b="1" dirty="0">
              <a:solidFill>
                <a:schemeClr val="tx1"/>
              </a:solidFill>
              <a:latin typeface="Times New Roman" panose="02020603050405020304" pitchFamily="18" charset="0"/>
              <a:cs typeface="Times New Roman" panose="02020603050405020304" pitchFamily="18" charset="0"/>
            </a:endParaRPr>
          </a:p>
          <a:p>
            <a:pPr marL="0" indent="0" algn="just">
              <a:lnSpc>
                <a:spcPct val="120000"/>
              </a:lnSpc>
              <a:buNone/>
            </a:pPr>
            <a:r>
              <a:rPr lang="ru-RU" b="1" dirty="0" smtClean="0">
                <a:latin typeface="Times New Roman" panose="02020603050405020304" pitchFamily="18" charset="0"/>
                <a:cs typeface="Times New Roman" panose="02020603050405020304" pitchFamily="18" charset="0"/>
              </a:rPr>
              <a:t>  </a:t>
            </a:r>
            <a:r>
              <a:rPr lang="ru-RU" sz="2500" b="1" dirty="0" smtClean="0">
                <a:latin typeface="Times New Roman" panose="02020603050405020304" pitchFamily="18" charset="0"/>
                <a:cs typeface="Times New Roman" panose="02020603050405020304" pitchFamily="18" charset="0"/>
              </a:rPr>
              <a:t>Никаких дополнительных проводок , а также обязательств по начислению и оплате налогов у ТОО не возникает.</a:t>
            </a:r>
          </a:p>
          <a:p>
            <a:pPr marL="0" indent="0" algn="just">
              <a:lnSpc>
                <a:spcPct val="120000"/>
              </a:lnSpc>
              <a:buNone/>
            </a:pPr>
            <a:r>
              <a:rPr lang="ru-RU" sz="2500" b="1" dirty="0" smtClean="0">
                <a:latin typeface="Times New Roman" panose="02020603050405020304" pitchFamily="18" charset="0"/>
                <a:cs typeface="Times New Roman" panose="02020603050405020304" pitchFamily="18" charset="0"/>
              </a:rPr>
              <a:t>Учредитель 2, владея долей участия в ТОО в размере 20 000 тенге, на основании договора-купли-продажи, получает от Учредителя 1 оплату в размере 500 000 тенге.</a:t>
            </a:r>
          </a:p>
          <a:p>
            <a:pPr marL="0" indent="0" algn="just">
              <a:lnSpc>
                <a:spcPct val="120000"/>
              </a:lnSpc>
              <a:buNone/>
            </a:pPr>
            <a:r>
              <a:rPr lang="ru-RU" sz="2500" b="1" dirty="0" smtClean="0">
                <a:latin typeface="Times New Roman" panose="02020603050405020304" pitchFamily="18" charset="0"/>
                <a:cs typeface="Times New Roman" panose="02020603050405020304" pitchFamily="18" charset="0"/>
              </a:rPr>
              <a:t>На основании статьи 180-1, п.8, а также п.1, статьи 177 НК РК, имущественный доход, полученный им при реализации доли участия, относится к доходу, не подлежащему обложению у источника выплаты. </a:t>
            </a:r>
          </a:p>
          <a:p>
            <a:pPr marL="0" indent="0" algn="just">
              <a:lnSpc>
                <a:spcPct val="120000"/>
              </a:lnSpc>
              <a:buNone/>
            </a:pPr>
            <a:r>
              <a:rPr lang="ru-RU" sz="2500" b="1" dirty="0" smtClean="0">
                <a:latin typeface="Times New Roman" panose="02020603050405020304" pitchFamily="18" charset="0"/>
                <a:cs typeface="Times New Roman" panose="02020603050405020304" pitchFamily="18" charset="0"/>
              </a:rPr>
              <a:t>Согласно п.8,статьи 180-1 НК РК, у него возникает прирост стоимости в виде положительной разницы между ценой реализации доли и ценой ее приобретения, то есть, в размере 420 000 тенге(500 000-20 000), с которого он, на основании статей 187 и 185, обязан самостоятельно оплатить ИПН в размере 10% и предоставить Декларацию по ИПН по форме 240.00(не позднее 31 марта года, следующего за отчетным налоговым периодом).</a:t>
            </a:r>
            <a:endParaRPr lang="ru-RU"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65656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772816"/>
            <a:ext cx="8856983" cy="4725144"/>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Размер </a:t>
            </a:r>
            <a:r>
              <a:rPr lang="ru-RU" b="1" dirty="0">
                <a:latin typeface="Times New Roman" panose="02020603050405020304" pitchFamily="18" charset="0"/>
                <a:cs typeface="Times New Roman" panose="02020603050405020304" pitchFamily="18" charset="0"/>
              </a:rPr>
              <a:t>уставного капитала ТОО, составляет 100 000 тенге. Два учредителя ТОО, владеют долями участия в размере 80% и 20% </a:t>
            </a:r>
            <a:r>
              <a:rPr lang="ru-RU" b="1" dirty="0" smtClean="0">
                <a:latin typeface="Times New Roman" panose="02020603050405020304" pitchFamily="18" charset="0"/>
                <a:cs typeface="Times New Roman" panose="02020603050405020304" pitchFamily="18" charset="0"/>
              </a:rPr>
              <a:t>соответственно с самого основания компании. Между </a:t>
            </a:r>
            <a:r>
              <a:rPr lang="ru-RU" b="1" dirty="0">
                <a:latin typeface="Times New Roman" panose="02020603050405020304" pitchFamily="18" charset="0"/>
                <a:cs typeface="Times New Roman" panose="02020603050405020304" pitchFamily="18" charset="0"/>
              </a:rPr>
              <a:t>учредителями подписывается договор купли-продажи, на основании которого, первый учредитель выкупает долю второго учредителя за 500 000 тенге. Как отразить данную операцию в бухучете и какие налоги возникают у ТОО и физических лиц-учредителей</a:t>
            </a:r>
            <a:r>
              <a:rPr lang="ru-RU" b="1" dirty="0" smtClean="0">
                <a:latin typeface="Times New Roman" panose="02020603050405020304" pitchFamily="18" charset="0"/>
                <a:cs typeface="Times New Roman" panose="02020603050405020304" pitchFamily="18" charset="0"/>
              </a:rPr>
              <a:t>?</a:t>
            </a:r>
          </a:p>
          <a:p>
            <a:pPr marL="0" indent="0" algn="just">
              <a:buNone/>
            </a:pP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ea typeface="+mj-ea"/>
              <a:cs typeface="Times New Roman" panose="02020603050405020304" pitchFamily="18" charset="0"/>
            </a:endParaRPr>
          </a:p>
        </p:txBody>
      </p:sp>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Вопрос 18</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36791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395288" y="260350"/>
            <a:ext cx="8569200" cy="6597650"/>
          </a:xfrm>
        </p:spPr>
        <p:txBody>
          <a:bodyPr>
            <a:normAutofit fontScale="92500" lnSpcReduction="10000"/>
          </a:bodyPr>
          <a:lstStyle/>
          <a:p>
            <a:pPr marL="0" indent="0" algn="just">
              <a:buNone/>
            </a:pPr>
            <a:endParaRPr lang="ru-RU"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b="1" dirty="0">
              <a:solidFill>
                <a:schemeClr val="tx1"/>
              </a:solidFill>
              <a:latin typeface="Times New Roman" panose="02020603050405020304" pitchFamily="18" charset="0"/>
              <a:cs typeface="Times New Roman" panose="02020603050405020304" pitchFamily="18" charset="0"/>
            </a:endParaRPr>
          </a:p>
          <a:p>
            <a:pPr marL="0" indent="0" algn="just">
              <a:lnSpc>
                <a:spcPct val="120000"/>
              </a:lnSpc>
              <a:buNone/>
            </a:pPr>
            <a:r>
              <a:rPr lang="ru-RU" sz="2500" b="1" dirty="0" smtClean="0">
                <a:latin typeface="Times New Roman" panose="02020603050405020304" pitchFamily="18" charset="0"/>
                <a:cs typeface="Times New Roman" panose="02020603050405020304" pitchFamily="18" charset="0"/>
              </a:rPr>
              <a:t>Учредитель 2, владея долей участия в ТОО в размере 20 000 тенге, на основании договора-купли-продажи, получает от Учредителя 1 оплату в размере 500 000 тенге.</a:t>
            </a:r>
          </a:p>
          <a:p>
            <a:pPr marL="0" indent="0" algn="just">
              <a:lnSpc>
                <a:spcPct val="120000"/>
              </a:lnSpc>
              <a:buNone/>
            </a:pPr>
            <a:r>
              <a:rPr lang="ru-RU" sz="2500" b="1" dirty="0" smtClean="0">
                <a:latin typeface="Times New Roman" panose="02020603050405020304" pitchFamily="18" charset="0"/>
                <a:cs typeface="Times New Roman" panose="02020603050405020304" pitchFamily="18" charset="0"/>
              </a:rPr>
              <a:t>На основании статьи 180-1, п.8, а также п.1, статьи 177 НК РК, имущественный доход, полученный им при реализации доли участия, относится к доходу, не подлежащему обложению у источника выплаты. </a:t>
            </a:r>
          </a:p>
          <a:p>
            <a:pPr marL="0" indent="0" algn="just">
              <a:lnSpc>
                <a:spcPct val="120000"/>
              </a:lnSpc>
              <a:buNone/>
            </a:pPr>
            <a:r>
              <a:rPr lang="ru-RU" sz="2500" b="1" dirty="0" smtClean="0">
                <a:latin typeface="Times New Roman" panose="02020603050405020304" pitchFamily="18" charset="0"/>
                <a:cs typeface="Times New Roman" panose="02020603050405020304" pitchFamily="18" charset="0"/>
              </a:rPr>
              <a:t>Согласно п.8,статьи 180-1 НК РК, у него возникает прирост стоимости в размере всей стоимости реализации, так как цена приобретения отсутствует, то есть, в размере 500 000 тенге, с которой он, на основании статей 187 и 185, обязан самостоятельно оплатить ИПН в размере 10% и предоставить Декларацию по ИПН по форме 240.00(не позднее 31 марта года, следующего за отчетным налоговым периодом).</a:t>
            </a:r>
            <a:endParaRPr lang="ru-RU" sz="2500" dirty="0">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457200" y="188640"/>
            <a:ext cx="8229600" cy="64807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b="1" dirty="0" smtClean="0">
                <a:latin typeface="Times New Roman" panose="02020603050405020304" pitchFamily="18" charset="0"/>
                <a:cs typeface="Times New Roman" panose="02020603050405020304" pitchFamily="18" charset="0"/>
              </a:rPr>
              <a:t>Ответ 18</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22519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132856"/>
            <a:ext cx="8784976" cy="4725144"/>
          </a:xfrm>
        </p:spPr>
        <p:txBody>
          <a:bodyPr>
            <a:noAutofit/>
          </a:bodyPr>
          <a:lstStyle/>
          <a:p>
            <a:pPr marL="0" indent="0" algn="just">
              <a:buNone/>
            </a:pPr>
            <a:r>
              <a:rPr lang="ru-RU" b="1" dirty="0" smtClean="0">
                <a:latin typeface="Times New Roman" panose="02020603050405020304" pitchFamily="18" charset="0"/>
                <a:ea typeface="+mj-ea"/>
                <a:cs typeface="Times New Roman" panose="02020603050405020304" pitchFamily="18" charset="0"/>
              </a:rPr>
              <a:t>   ТОО «А» владеет долей участия в уставном капитале ТОО «В» в размере 30% (250 000 тенге). По договору купли-продажи, ТОО «А» реализует свою долю участия ТОО «С» за 1 500 000,00 тенге.  Какие налоговые обязательства возникают у ТОО «А» и какими бухгалтерскими проводками отразить данную операцию?</a:t>
            </a:r>
          </a:p>
          <a:p>
            <a:pPr marL="0" indent="0" algn="just">
              <a:buNone/>
            </a:pPr>
            <a:endParaRPr lang="ru-RU" b="1" dirty="0">
              <a:latin typeface="Times New Roman" panose="02020603050405020304" pitchFamily="18" charset="0"/>
              <a:ea typeface="+mj-ea"/>
              <a:cs typeface="Times New Roman" panose="02020603050405020304" pitchFamily="18" charset="0"/>
            </a:endParaRPr>
          </a:p>
        </p:txBody>
      </p:sp>
      <p:sp>
        <p:nvSpPr>
          <p:cNvPr id="2" name="Заголовок 1"/>
          <p:cNvSpPr>
            <a:spLocks noGrp="1"/>
          </p:cNvSpPr>
          <p:nvPr>
            <p:ph type="title"/>
          </p:nvPr>
        </p:nvSpPr>
        <p:spPr>
          <a:xfrm>
            <a:off x="457200" y="338328"/>
            <a:ext cx="8229600" cy="570392"/>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19</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65906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332656"/>
            <a:ext cx="8856984" cy="6309320"/>
          </a:xfrm>
        </p:spPr>
        <p:txBody>
          <a:bodyPr>
            <a:noAutofit/>
          </a:bodyPr>
          <a:lstStyle/>
          <a:p>
            <a:pPr marL="0" indent="0" algn="just">
              <a:buNone/>
            </a:pPr>
            <a:r>
              <a:rPr lang="ru-RU" b="1" dirty="0" smtClean="0">
                <a:latin typeface="Times New Roman" panose="02020603050405020304" pitchFamily="18" charset="0"/>
                <a:ea typeface="+mj-ea"/>
                <a:cs typeface="Times New Roman" panose="02020603050405020304" pitchFamily="18" charset="0"/>
              </a:rPr>
              <a:t>   </a:t>
            </a:r>
            <a:r>
              <a:rPr lang="ru-RU" sz="2800" b="1" dirty="0" smtClean="0">
                <a:solidFill>
                  <a:schemeClr val="bg1"/>
                </a:solidFill>
                <a:latin typeface="Times New Roman" panose="02020603050405020304" pitchFamily="18" charset="0"/>
                <a:ea typeface="+mj-ea"/>
                <a:cs typeface="Times New Roman" panose="02020603050405020304" pitchFamily="18" charset="0"/>
              </a:rPr>
              <a:t>Ответ</a:t>
            </a:r>
            <a:r>
              <a:rPr lang="ru-RU" b="1" dirty="0" smtClean="0">
                <a:solidFill>
                  <a:schemeClr val="bg1"/>
                </a:solidFill>
                <a:latin typeface="Times New Roman" panose="02020603050405020304" pitchFamily="18" charset="0"/>
                <a:ea typeface="+mj-ea"/>
                <a:cs typeface="Times New Roman" panose="02020603050405020304" pitchFamily="18" charset="0"/>
              </a:rPr>
              <a:t>: </a:t>
            </a:r>
            <a:r>
              <a:rPr lang="ru-RU" b="1" dirty="0" smtClean="0">
                <a:latin typeface="Times New Roman" panose="02020603050405020304" pitchFamily="18" charset="0"/>
                <a:ea typeface="+mj-ea"/>
                <a:cs typeface="Times New Roman" panose="02020603050405020304" pitchFamily="18" charset="0"/>
              </a:rPr>
              <a:t>В соответствии </a:t>
            </a:r>
            <a:r>
              <a:rPr lang="ru-RU" b="1" dirty="0">
                <a:latin typeface="Times New Roman" panose="02020603050405020304" pitchFamily="18" charset="0"/>
                <a:ea typeface="+mj-ea"/>
                <a:cs typeface="Times New Roman" panose="02020603050405020304" pitchFamily="18" charset="0"/>
              </a:rPr>
              <a:t>с подпунктом 2 пункта 1 статьи 85 Налогового кодекса в совокупный годовой доход юридического лица-резидента при исчислении корпоративного подоходного налога включается доход от прироста стоимости активов</a:t>
            </a:r>
            <a:r>
              <a:rPr lang="ru-RU" b="1" dirty="0" smtClean="0">
                <a:latin typeface="Times New Roman" panose="02020603050405020304" pitchFamily="18" charset="0"/>
                <a:ea typeface="+mj-ea"/>
                <a:cs typeface="Times New Roman" panose="02020603050405020304" pitchFamily="18" charset="0"/>
              </a:rPr>
              <a:t>.</a:t>
            </a:r>
          </a:p>
          <a:p>
            <a:pPr marL="0" indent="0" algn="just">
              <a:buNone/>
            </a:pPr>
            <a:r>
              <a:rPr lang="ru-RU" b="1" dirty="0">
                <a:latin typeface="Times New Roman" panose="02020603050405020304" pitchFamily="18" charset="0"/>
                <a:ea typeface="+mj-ea"/>
                <a:cs typeface="Times New Roman" panose="02020603050405020304" pitchFamily="18" charset="0"/>
              </a:rPr>
              <a:t>Доход от прироста стоимости согласно статье 87 Налогового кодекса определяется по активам, не подлежащим </a:t>
            </a:r>
            <a:r>
              <a:rPr lang="ru-RU" b="1" dirty="0" smtClean="0">
                <a:latin typeface="Times New Roman" panose="02020603050405020304" pitchFamily="18" charset="0"/>
                <a:ea typeface="+mj-ea"/>
                <a:cs typeface="Times New Roman" panose="02020603050405020304" pitchFamily="18" charset="0"/>
              </a:rPr>
              <a:t>амортизации которым, в </a:t>
            </a:r>
            <a:r>
              <a:rPr lang="ru-RU" b="1" dirty="0">
                <a:latin typeface="Times New Roman" panose="02020603050405020304" pitchFamily="18" charset="0"/>
                <a:ea typeface="+mj-ea"/>
                <a:cs typeface="Times New Roman" panose="02020603050405020304" pitchFamily="18" charset="0"/>
              </a:rPr>
              <a:t>соответствии с подпунктом 6 пункта 2 статьи 87 </a:t>
            </a:r>
            <a:r>
              <a:rPr lang="ru-RU" b="1" dirty="0" smtClean="0">
                <a:latin typeface="Times New Roman" panose="02020603050405020304" pitchFamily="18" charset="0"/>
                <a:ea typeface="+mj-ea"/>
                <a:cs typeface="Times New Roman" panose="02020603050405020304" pitchFamily="18" charset="0"/>
              </a:rPr>
              <a:t>НК РК,  относится </a:t>
            </a:r>
            <a:r>
              <a:rPr lang="ru-RU" b="1" dirty="0">
                <a:latin typeface="Times New Roman" panose="02020603050405020304" pitchFamily="18" charset="0"/>
                <a:ea typeface="+mj-ea"/>
                <a:cs typeface="Times New Roman" panose="02020603050405020304" pitchFamily="18" charset="0"/>
              </a:rPr>
              <a:t>доля участия</a:t>
            </a:r>
            <a:r>
              <a:rPr lang="ru-RU" b="1" dirty="0" smtClean="0">
                <a:latin typeface="Times New Roman" panose="02020603050405020304" pitchFamily="18" charset="0"/>
                <a:ea typeface="+mj-ea"/>
                <a:cs typeface="Times New Roman" panose="02020603050405020304" pitchFamily="18" charset="0"/>
              </a:rPr>
              <a:t>.</a:t>
            </a:r>
          </a:p>
          <a:p>
            <a:pPr marL="0" indent="0" algn="just">
              <a:buNone/>
            </a:pPr>
            <a:r>
              <a:rPr lang="ru-RU" b="1" dirty="0" smtClean="0">
                <a:latin typeface="Times New Roman" panose="02020603050405020304" pitchFamily="18" charset="0"/>
                <a:cs typeface="Times New Roman" panose="02020603050405020304" pitchFamily="18" charset="0"/>
              </a:rPr>
              <a:t>Доход </a:t>
            </a:r>
            <a:r>
              <a:rPr lang="ru-RU" b="1" dirty="0">
                <a:latin typeface="Times New Roman" panose="02020603050405020304" pitchFamily="18" charset="0"/>
                <a:cs typeface="Times New Roman" panose="02020603050405020304" pitchFamily="18" charset="0"/>
              </a:rPr>
              <a:t>от прироста стоимости при реализации активов, не подлежащих амортизации, определяется по каждому активу как положительная разница между стоимостью реализации и первоначальной стоимостью.</a:t>
            </a:r>
          </a:p>
          <a:p>
            <a:pPr marL="0" indent="0" algn="just">
              <a:buNone/>
            </a:pPr>
            <a:r>
              <a:rPr lang="ru-RU" b="1" u="sng" dirty="0" smtClean="0">
                <a:latin typeface="Times New Roman" panose="02020603050405020304" pitchFamily="18" charset="0"/>
                <a:cs typeface="Times New Roman" panose="02020603050405020304" pitchFamily="18" charset="0"/>
              </a:rPr>
              <a:t>Определение дохода </a:t>
            </a:r>
            <a:r>
              <a:rPr lang="ru-RU" b="1" u="sng" dirty="0">
                <a:latin typeface="Times New Roman" panose="02020603050405020304" pitchFamily="18" charset="0"/>
                <a:cs typeface="Times New Roman" panose="02020603050405020304" pitchFamily="18" charset="0"/>
              </a:rPr>
              <a:t>от прироста </a:t>
            </a:r>
            <a:r>
              <a:rPr lang="ru-RU" b="1" u="sng" dirty="0" smtClean="0">
                <a:latin typeface="Times New Roman" panose="02020603050405020304" pitchFamily="18" charset="0"/>
                <a:cs typeface="Times New Roman" panose="02020603050405020304" pitchFamily="18" charset="0"/>
              </a:rPr>
              <a:t>стоимости</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ea typeface="+mj-ea"/>
                <a:cs typeface="Times New Roman" panose="02020603050405020304" pitchFamily="18" charset="0"/>
              </a:rPr>
              <a:t>                     1 500  000- 250 000= 1 250 000 тенге</a:t>
            </a:r>
            <a:endParaRPr lang="ru-RU" b="1"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35459286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sz="3600" b="1" dirty="0" smtClean="0">
                <a:latin typeface="Times New Roman" panose="02020603050405020304" pitchFamily="18" charset="0"/>
                <a:cs typeface="Times New Roman" panose="02020603050405020304" pitchFamily="18" charset="0"/>
              </a:rPr>
              <a:t>Налогообложение дохода от прироста стоимости</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4294967295"/>
          </p:nvPr>
        </p:nvSpPr>
        <p:spPr>
          <a:xfrm>
            <a:off x="574675" y="1916113"/>
            <a:ext cx="8569325" cy="4210050"/>
          </a:xfrm>
        </p:spPr>
        <p:txBody>
          <a:bodyPr>
            <a:normAutofit/>
          </a:bodyPr>
          <a:lstStyle/>
          <a:p>
            <a:pPr marL="0" indent="0" algn="just">
              <a:buNone/>
            </a:pPr>
            <a:endParaRPr lang="ru-RU" sz="3100" dirty="0" smtClean="0">
              <a:latin typeface="Times New Roman" panose="02020603050405020304" pitchFamily="18" charset="0"/>
              <a:cs typeface="Times New Roman" panose="02020603050405020304" pitchFamily="18" charset="0"/>
            </a:endParaRPr>
          </a:p>
          <a:p>
            <a:pPr algn="just"/>
            <a:endParaRPr lang="ru-RU" sz="3100" dirty="0">
              <a:latin typeface="Times New Roman" panose="02020603050405020304" pitchFamily="18" charset="0"/>
              <a:cs typeface="Times New Roman" panose="02020603050405020304"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172725367"/>
              </p:ext>
            </p:extLst>
          </p:nvPr>
        </p:nvGraphicFramePr>
        <p:xfrm>
          <a:off x="251520" y="2492896"/>
          <a:ext cx="8712968" cy="3526512"/>
        </p:xfrm>
        <a:graphic>
          <a:graphicData uri="http://schemas.openxmlformats.org/drawingml/2006/table">
            <a:tbl>
              <a:tblPr firstRow="1" bandRow="1">
                <a:tableStyleId>{5C22544A-7EE6-4342-B048-85BDC9FD1C3A}</a:tableStyleId>
              </a:tblPr>
              <a:tblGrid>
                <a:gridCol w="4680520"/>
                <a:gridCol w="4032448"/>
              </a:tblGrid>
              <a:tr h="1101996">
                <a:tc>
                  <a:txBody>
                    <a:bodyPr/>
                    <a:lstStyle/>
                    <a:p>
                      <a:pPr algn="ctr"/>
                      <a:r>
                        <a:rPr lang="ru-RU" sz="2800" dirty="0" smtClean="0">
                          <a:latin typeface="Times New Roman" panose="02020603050405020304" pitchFamily="18" charset="0"/>
                          <a:cs typeface="Times New Roman" panose="02020603050405020304" pitchFamily="18" charset="0"/>
                        </a:rPr>
                        <a:t>Доход от прироста стоимости</a:t>
                      </a:r>
                      <a:endParaRPr lang="ru-RU" sz="2800" dirty="0">
                        <a:latin typeface="Times New Roman" panose="02020603050405020304" pitchFamily="18" charset="0"/>
                        <a:cs typeface="Times New Roman" panose="02020603050405020304" pitchFamily="18" charset="0"/>
                      </a:endParaRPr>
                    </a:p>
                  </a:txBody>
                  <a:tcPr/>
                </a:tc>
                <a:tc>
                  <a:txBody>
                    <a:bodyPr/>
                    <a:lstStyle/>
                    <a:p>
                      <a:pPr algn="ctr"/>
                      <a:r>
                        <a:rPr lang="ru-RU" sz="2800" dirty="0" smtClean="0">
                          <a:latin typeface="Times New Roman" panose="02020603050405020304" pitchFamily="18" charset="0"/>
                          <a:cs typeface="Times New Roman" panose="02020603050405020304" pitchFamily="18" charset="0"/>
                        </a:rPr>
                        <a:t>Статья НК РК</a:t>
                      </a:r>
                      <a:endParaRPr lang="ru-RU" sz="2800" dirty="0">
                        <a:latin typeface="Times New Roman" panose="02020603050405020304" pitchFamily="18" charset="0"/>
                        <a:cs typeface="Times New Roman" panose="02020603050405020304" pitchFamily="18" charset="0"/>
                      </a:endParaRPr>
                    </a:p>
                  </a:txBody>
                  <a:tcPr/>
                </a:tc>
              </a:tr>
              <a:tr h="626196">
                <a:tc>
                  <a:txBody>
                    <a:bodyPr/>
                    <a:lstStyle/>
                    <a:p>
                      <a:pPr algn="ctr"/>
                      <a:r>
                        <a:rPr lang="ru-RU" sz="2800" dirty="0" smtClean="0">
                          <a:solidFill>
                            <a:schemeClr val="tx2"/>
                          </a:solidFill>
                          <a:latin typeface="Times New Roman" panose="02020603050405020304" pitchFamily="18" charset="0"/>
                          <a:cs typeface="Times New Roman" panose="02020603050405020304" pitchFamily="18" charset="0"/>
                        </a:rPr>
                        <a:t>Включается</a:t>
                      </a:r>
                      <a:r>
                        <a:rPr lang="ru-RU" sz="2800" baseline="0" dirty="0" smtClean="0">
                          <a:solidFill>
                            <a:schemeClr val="tx2"/>
                          </a:solidFill>
                          <a:latin typeface="Times New Roman" panose="02020603050405020304" pitchFamily="18" charset="0"/>
                          <a:cs typeface="Times New Roman" panose="02020603050405020304" pitchFamily="18" charset="0"/>
                        </a:rPr>
                        <a:t> в СГД</a:t>
                      </a:r>
                      <a:endParaRPr lang="ru-RU" sz="28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smtClean="0">
                          <a:solidFill>
                            <a:schemeClr val="tx2"/>
                          </a:solidFill>
                          <a:latin typeface="Times New Roman" panose="02020603050405020304" pitchFamily="18" charset="0"/>
                          <a:ea typeface="+mn-ea"/>
                          <a:cs typeface="Times New Roman" panose="02020603050405020304" pitchFamily="18" charset="0"/>
                        </a:rPr>
                        <a:t>пп.2,п.1,статья 85</a:t>
                      </a:r>
                      <a:endParaRPr lang="ru-RU" sz="2800" kern="1200" dirty="0">
                        <a:solidFill>
                          <a:schemeClr val="tx2"/>
                        </a:solidFill>
                        <a:latin typeface="Times New Roman" panose="02020603050405020304" pitchFamily="18" charset="0"/>
                        <a:ea typeface="+mn-ea"/>
                        <a:cs typeface="Times New Roman" panose="02020603050405020304" pitchFamily="18" charset="0"/>
                      </a:endParaRPr>
                    </a:p>
                  </a:txBody>
                  <a:tcPr/>
                </a:tc>
              </a:tr>
              <a:tr h="1101996">
                <a:tc>
                  <a:txBody>
                    <a:bodyPr/>
                    <a:lstStyle/>
                    <a:p>
                      <a:pPr marL="0" algn="ctr" defTabSz="914400" rtl="0" eaLnBrk="1" latinLnBrk="0" hangingPunct="1"/>
                      <a:r>
                        <a:rPr lang="ru-RU" sz="2800" kern="1200" dirty="0" smtClean="0">
                          <a:solidFill>
                            <a:schemeClr val="tx2"/>
                          </a:solidFill>
                          <a:latin typeface="Times New Roman" panose="02020603050405020304" pitchFamily="18" charset="0"/>
                          <a:ea typeface="+mn-ea"/>
                          <a:cs typeface="Times New Roman" panose="02020603050405020304" pitchFamily="18" charset="0"/>
                        </a:rPr>
                        <a:t>Исключается из НОД</a:t>
                      </a:r>
                    </a:p>
                    <a:p>
                      <a:pPr marL="0" algn="ctr" defTabSz="914400" rtl="0" eaLnBrk="1" latinLnBrk="0" hangingPunct="1"/>
                      <a:r>
                        <a:rPr lang="ru-RU" sz="2800" kern="1200" dirty="0" smtClean="0">
                          <a:solidFill>
                            <a:schemeClr val="tx2"/>
                          </a:solidFill>
                          <a:latin typeface="Times New Roman" panose="02020603050405020304" pitchFamily="18" charset="0"/>
                          <a:ea typeface="+mn-ea"/>
                          <a:cs typeface="Times New Roman" panose="02020603050405020304" pitchFamily="18" charset="0"/>
                        </a:rPr>
                        <a:t>(за</a:t>
                      </a:r>
                      <a:r>
                        <a:rPr lang="ru-RU" sz="2800" kern="1200" baseline="0" dirty="0" smtClean="0">
                          <a:solidFill>
                            <a:schemeClr val="tx2"/>
                          </a:solidFill>
                          <a:latin typeface="Times New Roman" panose="02020603050405020304" pitchFamily="18" charset="0"/>
                          <a:ea typeface="+mn-ea"/>
                          <a:cs typeface="Times New Roman" panose="02020603050405020304" pitchFamily="18" charset="0"/>
                        </a:rPr>
                        <a:t> минусом убытков от реализации акций, долей участия)</a:t>
                      </a:r>
                      <a:endParaRPr lang="ru-RU" sz="2800"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800" kern="1200" dirty="0" smtClean="0">
                        <a:solidFill>
                          <a:schemeClr val="tx2"/>
                        </a:solidFill>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smtClean="0">
                          <a:solidFill>
                            <a:schemeClr val="tx2"/>
                          </a:solidFill>
                          <a:latin typeface="Times New Roman" panose="02020603050405020304" pitchFamily="18" charset="0"/>
                          <a:ea typeface="+mn-ea"/>
                          <a:cs typeface="Times New Roman" panose="02020603050405020304" pitchFamily="18" charset="0"/>
                        </a:rPr>
                        <a:t>пп.6,п.2,статья 133</a:t>
                      </a:r>
                    </a:p>
                    <a:p>
                      <a:pPr marL="0" algn="ctr" defTabSz="914400" rtl="0" eaLnBrk="1" latinLnBrk="0" hangingPunct="1"/>
                      <a:endParaRPr lang="ru-RU" sz="2800" kern="1200" dirty="0">
                        <a:solidFill>
                          <a:schemeClr val="tx2"/>
                        </a:solidFill>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7492366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908720"/>
            <a:ext cx="8856984" cy="5256584"/>
          </a:xfrm>
        </p:spPr>
        <p:txBody>
          <a:bodyPr>
            <a:normAutofit fontScale="85000" lnSpcReduction="10000"/>
          </a:bodyPr>
          <a:lstStyle/>
          <a:p>
            <a:pPr algn="just"/>
            <a:r>
              <a:rPr lang="ru-RU" sz="3100" dirty="0" smtClean="0">
                <a:latin typeface="Times New Roman" panose="02020603050405020304" pitchFamily="18" charset="0"/>
                <a:cs typeface="Times New Roman" panose="02020603050405020304" pitchFamily="18" charset="0"/>
              </a:rPr>
              <a:t>на день реализации акций или долей участия налогоплательщик владеет данными акциями или долями участия более трех лет;</a:t>
            </a:r>
          </a:p>
          <a:p>
            <a:pPr algn="just"/>
            <a:r>
              <a:rPr lang="ru-RU" sz="3100" dirty="0" smtClean="0">
                <a:latin typeface="Times New Roman" panose="02020603050405020304" pitchFamily="18" charset="0"/>
                <a:cs typeface="Times New Roman" panose="02020603050405020304" pitchFamily="18" charset="0"/>
              </a:rPr>
              <a:t>юридическое лицо-эмитент или юридическое лицо, доля участия в котором реализуется, или участник консорциума, который реализует долю участия в таком консорциуме, не является недропользователем;</a:t>
            </a:r>
          </a:p>
          <a:p>
            <a:pPr algn="just"/>
            <a:r>
              <a:rPr lang="ru-RU" sz="3100" dirty="0" smtClean="0">
                <a:latin typeface="Times New Roman" panose="02020603050405020304" pitchFamily="18" charset="0"/>
                <a:cs typeface="Times New Roman" panose="02020603050405020304" pitchFamily="18" charset="0"/>
              </a:rPr>
              <a:t>имущество лиц (лица), являющихся (являющегося) недропользователями (недропользователем), в стоимости активов юридического лица-эмитента или юридического лица, доля участия в котором реализуется, или общей стоимости активов участников консорциума, доля участия в котором реализуется, на день такой реализации составляет не более 50 процентов.</a:t>
            </a:r>
          </a:p>
          <a:p>
            <a:pPr algn="just"/>
            <a:endParaRPr lang="ru-RU" sz="3100" dirty="0">
              <a:latin typeface="Times New Roman" panose="02020603050405020304" pitchFamily="18" charset="0"/>
              <a:cs typeface="Times New Roman" panose="02020603050405020304" pitchFamily="18" charset="0"/>
            </a:endParaRPr>
          </a:p>
        </p:txBody>
      </p:sp>
      <p:sp>
        <p:nvSpPr>
          <p:cNvPr id="6" name="Заголовок 5"/>
          <p:cNvSpPr>
            <a:spLocks noGrp="1"/>
          </p:cNvSpPr>
          <p:nvPr>
            <p:ph type="title"/>
          </p:nvPr>
        </p:nvSpPr>
        <p:spPr>
          <a:xfrm>
            <a:off x="0" y="476672"/>
            <a:ext cx="9144000" cy="576064"/>
          </a:xfrm>
        </p:spPr>
        <p:txBody>
          <a:bodyPr>
            <a:normAutofit fontScale="90000"/>
          </a:bodyPr>
          <a:lstStyle/>
          <a:p>
            <a:r>
              <a:rPr lang="ru-RU" sz="3600" b="1" dirty="0">
                <a:latin typeface="Times New Roman" panose="02020603050405020304" pitchFamily="18" charset="0"/>
                <a:cs typeface="Times New Roman" panose="02020603050405020304" pitchFamily="18" charset="0"/>
              </a:rPr>
              <a:t>Условия применения пункта 2 статьи 133 НК:</a:t>
            </a:r>
            <a:br>
              <a:rPr lang="ru-RU" sz="3600" b="1" dirty="0">
                <a:latin typeface="Times New Roman" panose="02020603050405020304" pitchFamily="18" charset="0"/>
                <a:cs typeface="Times New Roman" panose="02020603050405020304" pitchFamily="18" charset="0"/>
              </a:rPr>
            </a:b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33185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 со стрелкой вниз 3"/>
          <p:cNvSpPr/>
          <p:nvPr/>
        </p:nvSpPr>
        <p:spPr>
          <a:xfrm>
            <a:off x="251520" y="188640"/>
            <a:ext cx="8712968" cy="3456384"/>
          </a:xfrm>
          <a:prstGeom prst="downArrow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000" b="1" dirty="0" smtClean="0">
              <a:solidFill>
                <a:schemeClr val="tx2"/>
              </a:solidFill>
              <a:latin typeface="Times New Roman" panose="02020603050405020304" pitchFamily="18" charset="0"/>
              <a:cs typeface="Times New Roman" panose="02020603050405020304" pitchFamily="18" charset="0"/>
            </a:endParaRPr>
          </a:p>
          <a:p>
            <a:pPr algn="ctr"/>
            <a:r>
              <a:rPr lang="ru-RU" sz="3000" b="1" dirty="0" smtClean="0">
                <a:solidFill>
                  <a:schemeClr val="tx2"/>
                </a:solidFill>
                <a:latin typeface="Times New Roman" panose="02020603050405020304" pitchFamily="18" charset="0"/>
                <a:cs typeface="Times New Roman" panose="02020603050405020304" pitchFamily="18" charset="0"/>
              </a:rPr>
              <a:t>Получение дохода от прироста стоимости при  продаже акций и долей участия</a:t>
            </a:r>
          </a:p>
          <a:p>
            <a:pPr algn="ctr"/>
            <a:endParaRPr lang="ru-RU" sz="3000" b="1" dirty="0">
              <a:solidFill>
                <a:schemeClr val="tx2"/>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10952" y="4240042"/>
            <a:ext cx="1724744" cy="242931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solidFill>
                <a:latin typeface="Times New Roman" panose="02020603050405020304" pitchFamily="18" charset="0"/>
                <a:cs typeface="Times New Roman" panose="02020603050405020304" pitchFamily="18" charset="0"/>
              </a:rPr>
              <a:t>Физ. лицо-резидент РК</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1979712" y="4240043"/>
            <a:ext cx="2088232" cy="242931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solidFill>
                <a:latin typeface="Times New Roman" panose="02020603050405020304" pitchFamily="18" charset="0"/>
                <a:cs typeface="Times New Roman" panose="02020603050405020304" pitchFamily="18" charset="0"/>
              </a:rPr>
              <a:t>Юр. Лицо – резидент РК</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4283968" y="4240043"/>
            <a:ext cx="2160240" cy="242931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solidFill>
                <a:latin typeface="Times New Roman" panose="02020603050405020304" pitchFamily="18" charset="0"/>
                <a:cs typeface="Times New Roman" panose="02020603050405020304" pitchFamily="18" charset="0"/>
              </a:rPr>
              <a:t>Физическое лицо-нерезидент РК</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6804248" y="4221088"/>
            <a:ext cx="2160240" cy="228530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chemeClr val="tx2"/>
                </a:solidFill>
                <a:latin typeface="Times New Roman" panose="02020603050405020304" pitchFamily="18" charset="0"/>
                <a:cs typeface="Times New Roman" panose="02020603050405020304" pitchFamily="18" charset="0"/>
              </a:rPr>
              <a:t>Юр. Лицо</a:t>
            </a:r>
            <a:r>
              <a:rPr lang="ru-RU" sz="2400" b="1" dirty="0" smtClean="0">
                <a:solidFill>
                  <a:schemeClr val="tx2"/>
                </a:solidFill>
                <a:latin typeface="Times New Roman" panose="02020603050405020304" pitchFamily="18" charset="0"/>
                <a:cs typeface="Times New Roman" panose="02020603050405020304" pitchFamily="18" charset="0"/>
              </a:rPr>
              <a:t> -нерезидент РК</a:t>
            </a:r>
            <a:endParaRPr lang="ru-RU" sz="2400" b="1" dirty="0">
              <a:solidFill>
                <a:schemeClr val="tx2"/>
              </a:solidFill>
              <a:latin typeface="Times New Roman" panose="02020603050405020304" pitchFamily="18" charset="0"/>
              <a:cs typeface="Times New Roman" panose="02020603050405020304" pitchFamily="18" charset="0"/>
            </a:endParaRPr>
          </a:p>
        </p:txBody>
      </p:sp>
      <p:cxnSp>
        <p:nvCxnSpPr>
          <p:cNvPr id="10" name="Прямая соединительная линия 9"/>
          <p:cNvCxnSpPr/>
          <p:nvPr/>
        </p:nvCxnSpPr>
        <p:spPr>
          <a:xfrm>
            <a:off x="1156898" y="3645024"/>
            <a:ext cx="7159518" cy="0"/>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1156898" y="3645024"/>
            <a:ext cx="0" cy="576064"/>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3043262" y="3620935"/>
            <a:ext cx="0" cy="576064"/>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508104" y="3663979"/>
            <a:ext cx="0" cy="576064"/>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8306666" y="3661792"/>
            <a:ext cx="0" cy="576064"/>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90798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4650256"/>
              </p:ext>
            </p:extLst>
          </p:nvPr>
        </p:nvGraphicFramePr>
        <p:xfrm>
          <a:off x="0" y="-243408"/>
          <a:ext cx="9144000" cy="6705600"/>
        </p:xfrm>
        <a:graphic>
          <a:graphicData uri="http://schemas.openxmlformats.org/drawingml/2006/table">
            <a:tbl>
              <a:tblPr firstRow="1" bandRow="1">
                <a:tableStyleId>{5C22544A-7EE6-4342-B048-85BDC9FD1C3A}</a:tableStyleId>
              </a:tblPr>
              <a:tblGrid>
                <a:gridCol w="2627784"/>
                <a:gridCol w="3312368"/>
                <a:gridCol w="3203848"/>
              </a:tblGrid>
              <a:tr h="1600899">
                <a:tc>
                  <a:txBody>
                    <a:bodyPr/>
                    <a:lstStyle/>
                    <a:p>
                      <a:pPr algn="ctr"/>
                      <a:endParaRPr lang="ru-RU" sz="2000" dirty="0" smtClean="0">
                        <a:effectLst/>
                        <a:latin typeface="Times New Roman" panose="02020603050405020304" pitchFamily="18" charset="0"/>
                        <a:cs typeface="Times New Roman" panose="02020603050405020304" pitchFamily="18" charset="0"/>
                      </a:endParaRPr>
                    </a:p>
                    <a:p>
                      <a:pPr algn="ctr"/>
                      <a:r>
                        <a:rPr lang="ru-RU" sz="2000" dirty="0" smtClean="0">
                          <a:effectLst/>
                          <a:latin typeface="Times New Roman" panose="02020603050405020304" pitchFamily="18" charset="0"/>
                          <a:cs typeface="Times New Roman" panose="02020603050405020304" pitchFamily="18" charset="0"/>
                        </a:rPr>
                        <a:t>Наименование</a:t>
                      </a:r>
                      <a:endParaRPr lang="ru-RU" sz="2000" dirty="0">
                        <a:effectLst/>
                        <a:latin typeface="Times New Roman" panose="02020603050405020304" pitchFamily="18" charset="0"/>
                        <a:cs typeface="Times New Roman" panose="02020603050405020304" pitchFamily="18" charset="0"/>
                      </a:endParaRPr>
                    </a:p>
                  </a:txBody>
                  <a:tcPr/>
                </a:tc>
                <a:tc>
                  <a:txBody>
                    <a:bodyPr/>
                    <a:lstStyle/>
                    <a:p>
                      <a:pPr algn="ctr"/>
                      <a:endParaRPr lang="ru-RU" sz="2000" dirty="0" smtClean="0">
                        <a:effectLst/>
                        <a:latin typeface="Times New Roman" panose="02020603050405020304" pitchFamily="18" charset="0"/>
                        <a:cs typeface="Times New Roman" panose="02020603050405020304" pitchFamily="18" charset="0"/>
                      </a:endParaRPr>
                    </a:p>
                    <a:p>
                      <a:pPr algn="ctr"/>
                      <a:r>
                        <a:rPr lang="ru-RU" sz="2000" dirty="0" smtClean="0">
                          <a:effectLst/>
                          <a:latin typeface="Times New Roman" panose="02020603050405020304" pitchFamily="18" charset="0"/>
                          <a:cs typeface="Times New Roman" panose="02020603050405020304" pitchFamily="18" charset="0"/>
                        </a:rPr>
                        <a:t>Ставки/Статья</a:t>
                      </a:r>
                      <a:r>
                        <a:rPr lang="ru-RU" sz="2000" baseline="0" dirty="0" smtClean="0">
                          <a:effectLst/>
                          <a:latin typeface="Times New Roman" panose="02020603050405020304" pitchFamily="18" charset="0"/>
                          <a:cs typeface="Times New Roman" panose="02020603050405020304" pitchFamily="18" charset="0"/>
                        </a:rPr>
                        <a:t> Налогового кодекса РК</a:t>
                      </a:r>
                      <a:endParaRPr lang="ru-RU" sz="2000" dirty="0">
                        <a:effectLst/>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effectLst/>
                          <a:latin typeface="Times New Roman" panose="02020603050405020304" pitchFamily="18" charset="0"/>
                          <a:cs typeface="Times New Roman" panose="02020603050405020304" pitchFamily="18" charset="0"/>
                        </a:rPr>
                        <a:t>Льготы/освобождение по налогообложению доходов от прироста стоимости при продаже акций и долей участия</a:t>
                      </a:r>
                      <a:endParaRPr lang="ru-RU" sz="2000" dirty="0">
                        <a:effectLst/>
                        <a:latin typeface="Times New Roman" panose="02020603050405020304" pitchFamily="18" charset="0"/>
                        <a:cs typeface="Times New Roman" panose="02020603050405020304" pitchFamily="18" charset="0"/>
                      </a:endParaRPr>
                    </a:p>
                  </a:txBody>
                  <a:tcPr/>
                </a:tc>
              </a:tr>
              <a:tr h="9153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Физ. лицо-резидент РК</a:t>
                      </a:r>
                      <a:endParaRPr lang="ru-RU" sz="2200" dirty="0">
                        <a:latin typeface="Times New Roman" panose="02020603050405020304" pitchFamily="18" charset="0"/>
                        <a:cs typeface="Times New Roman" panose="02020603050405020304" pitchFamily="18" charset="0"/>
                      </a:endParaRPr>
                    </a:p>
                  </a:txBody>
                  <a:tcPr/>
                </a:tc>
                <a:tc>
                  <a:txBody>
                    <a:bodyPr/>
                    <a:lstStyle/>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10% ИПН</a:t>
                      </a: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пп.8,п.1, статья 180-1</a:t>
                      </a: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  п.1,статья 177</a:t>
                      </a: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 пункт 1,статьи</a:t>
                      </a:r>
                      <a:r>
                        <a:rPr lang="ru-RU" sz="2200" b="1" kern="1200" baseline="0" dirty="0" smtClean="0">
                          <a:solidFill>
                            <a:schemeClr val="tx2"/>
                          </a:solidFill>
                          <a:latin typeface="Times New Roman" panose="02020603050405020304" pitchFamily="18" charset="0"/>
                          <a:ea typeface="+mn-ea"/>
                          <a:cs typeface="Times New Roman" panose="02020603050405020304" pitchFamily="18" charset="0"/>
                        </a:rPr>
                        <a:t> 178</a:t>
                      </a: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200" b="1" kern="1200" dirty="0" smtClean="0">
                        <a:solidFill>
                          <a:schemeClr val="tx2"/>
                        </a:solidFill>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smtClean="0">
                          <a:solidFill>
                            <a:schemeClr val="tx2"/>
                          </a:solidFill>
                          <a:latin typeface="Times New Roman" panose="02020603050405020304" pitchFamily="18" charset="0"/>
                          <a:ea typeface="+mn-ea"/>
                          <a:cs typeface="Times New Roman" panose="02020603050405020304" pitchFamily="18" charset="0"/>
                        </a:rPr>
                        <a:t>пп.15, пункт 1, статьи 156 </a:t>
                      </a:r>
                    </a:p>
                    <a:p>
                      <a:pPr algn="ct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a:tc>
              </a:tr>
              <a:tr h="9070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Физическое лицо-нерезидент РК</a:t>
                      </a:r>
                      <a:endParaRPr lang="ru-RU" sz="2200" dirty="0">
                        <a:latin typeface="Times New Roman" panose="02020603050405020304" pitchFamily="18" charset="0"/>
                        <a:cs typeface="Times New Roman" panose="02020603050405020304" pitchFamily="18" charset="0"/>
                      </a:endParaRPr>
                    </a:p>
                  </a:txBody>
                  <a:tcPr/>
                </a:tc>
                <a:tc>
                  <a:txBody>
                    <a:bodyPr/>
                    <a:lstStyle/>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15% ИПН;</a:t>
                      </a: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 пункт 5, статьи 192;</a:t>
                      </a: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пункт 6, статьи 194</a:t>
                      </a: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algn="ctr"/>
                      <a:endParaRPr lang="ru-RU" sz="2200" b="1" kern="1200" dirty="0" smtClean="0">
                        <a:solidFill>
                          <a:schemeClr val="tx2"/>
                        </a:solidFill>
                        <a:latin typeface="Times New Roman" panose="02020603050405020304" pitchFamily="18" charset="0"/>
                        <a:ea typeface="+mn-ea"/>
                        <a:cs typeface="Times New Roman" panose="02020603050405020304" pitchFamily="18" charset="0"/>
                      </a:endParaRPr>
                    </a:p>
                    <a:p>
                      <a:pPr algn="ctr"/>
                      <a:r>
                        <a:rPr lang="ru-RU" sz="2200" b="1" kern="1200" dirty="0" err="1" smtClean="0">
                          <a:solidFill>
                            <a:schemeClr val="tx2"/>
                          </a:solidFill>
                          <a:latin typeface="Times New Roman" panose="02020603050405020304" pitchFamily="18" charset="0"/>
                          <a:ea typeface="+mn-ea"/>
                          <a:cs typeface="Times New Roman" panose="02020603050405020304" pitchFamily="18" charset="0"/>
                        </a:rPr>
                        <a:t>пп</a:t>
                      </a:r>
                      <a:r>
                        <a:rPr lang="ru-RU" sz="2200" b="1" kern="1200" dirty="0" smtClean="0">
                          <a:solidFill>
                            <a:schemeClr val="tx2"/>
                          </a:solidFill>
                          <a:latin typeface="Times New Roman" panose="02020603050405020304" pitchFamily="18" charset="0"/>
                          <a:ea typeface="+mn-ea"/>
                          <a:cs typeface="Times New Roman" panose="02020603050405020304" pitchFamily="18" charset="0"/>
                        </a:rPr>
                        <a:t>. 8,пункта 1, статьи 200-1</a:t>
                      </a: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a:tc>
              </a:tr>
              <a:tr h="7679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Юр. Лицо – резидент РК</a:t>
                      </a:r>
                      <a:endParaRPr lang="ru-RU" sz="2200" dirty="0">
                        <a:latin typeface="Times New Roman" panose="02020603050405020304" pitchFamily="18" charset="0"/>
                        <a:cs typeface="Times New Roman" panose="02020603050405020304" pitchFamily="18" charset="0"/>
                      </a:endParaRPr>
                    </a:p>
                  </a:txBody>
                  <a:tcPr/>
                </a:tc>
                <a:tc>
                  <a:txBody>
                    <a:bodyPr/>
                    <a:lstStyle/>
                    <a:p>
                      <a:pPr algn="ctr"/>
                      <a:endParaRPr lang="ru-RU" sz="2200" b="1" kern="1200" dirty="0" smtClean="0">
                        <a:solidFill>
                          <a:schemeClr val="tx2"/>
                        </a:solidFill>
                        <a:latin typeface="Times New Roman" panose="02020603050405020304" pitchFamily="18" charset="0"/>
                        <a:ea typeface="+mn-ea"/>
                        <a:cs typeface="Times New Roman" panose="02020603050405020304" pitchFamily="18" charset="0"/>
                      </a:endParaRP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пп.2, п.1,статьи 85</a:t>
                      </a: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algn="ctr"/>
                      <a:endParaRPr lang="ru-RU" sz="2200" b="1" kern="1200" dirty="0" smtClean="0">
                        <a:solidFill>
                          <a:schemeClr val="tx2"/>
                        </a:solidFill>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400" b="1" kern="1200" dirty="0" smtClean="0">
                          <a:solidFill>
                            <a:schemeClr val="tx2"/>
                          </a:solidFill>
                          <a:latin typeface="Times New Roman" panose="02020603050405020304" pitchFamily="18" charset="0"/>
                          <a:ea typeface="+mn-ea"/>
                          <a:cs typeface="Times New Roman" panose="02020603050405020304" pitchFamily="18" charset="0"/>
                        </a:rPr>
                        <a:t>пп.6,п.2,статья 133</a:t>
                      </a:r>
                    </a:p>
                  </a:txBody>
                  <a:tcPr/>
                </a:tc>
              </a:tr>
              <a:tr h="16561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200" b="1" dirty="0" smtClean="0">
                        <a:solidFill>
                          <a:schemeClr val="tx2"/>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Юр. Лицо -нерезидент РК</a:t>
                      </a:r>
                      <a:endParaRPr lang="ru-RU" sz="2200" dirty="0">
                        <a:latin typeface="Times New Roman" panose="02020603050405020304" pitchFamily="18" charset="0"/>
                        <a:cs typeface="Times New Roman" panose="02020603050405020304" pitchFamily="18" charset="0"/>
                      </a:endParaRPr>
                    </a:p>
                  </a:txBody>
                  <a:tcPr/>
                </a:tc>
                <a:tc>
                  <a:txBody>
                    <a:bodyPr/>
                    <a:lstStyle/>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15% ИПН</a:t>
                      </a: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 пп.5,пункт 1, статьи 192</a:t>
                      </a: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Статья 197(связанных</a:t>
                      </a:r>
                      <a:r>
                        <a:rPr lang="ru-RU" sz="2200" b="1" kern="1200" baseline="0" dirty="0" smtClean="0">
                          <a:solidFill>
                            <a:schemeClr val="tx2"/>
                          </a:solidFill>
                          <a:latin typeface="Times New Roman" panose="02020603050405020304" pitchFamily="18" charset="0"/>
                          <a:ea typeface="+mn-ea"/>
                          <a:cs typeface="Times New Roman" panose="02020603050405020304" pitchFamily="18" charset="0"/>
                        </a:rPr>
                        <a:t> с недропользованием)</a:t>
                      </a:r>
                      <a:r>
                        <a:rPr lang="ru-RU" sz="2200" b="1" kern="1200" dirty="0" smtClean="0">
                          <a:solidFill>
                            <a:schemeClr val="tx2"/>
                          </a:solidFill>
                          <a:latin typeface="Times New Roman" panose="02020603050405020304" pitchFamily="18" charset="0"/>
                          <a:ea typeface="+mn-ea"/>
                          <a:cs typeface="Times New Roman" panose="02020603050405020304" pitchFamily="18" charset="0"/>
                        </a:rPr>
                        <a:t> </a:t>
                      </a:r>
                    </a:p>
                    <a:p>
                      <a:pPr algn="ct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algn="ctr"/>
                      <a:endParaRPr lang="ru-RU" sz="2200" b="1" kern="1200" dirty="0" smtClean="0">
                        <a:solidFill>
                          <a:schemeClr val="tx2"/>
                        </a:solidFill>
                        <a:latin typeface="Times New Roman" panose="02020603050405020304" pitchFamily="18" charset="0"/>
                        <a:ea typeface="+mn-ea"/>
                        <a:cs typeface="Times New Roman" panose="02020603050405020304" pitchFamily="18" charset="0"/>
                      </a:endParaRPr>
                    </a:p>
                    <a:p>
                      <a:pPr algn="ctr"/>
                      <a:r>
                        <a:rPr lang="ru-RU" sz="2200" b="1" kern="1200" dirty="0" smtClean="0">
                          <a:solidFill>
                            <a:schemeClr val="tx2"/>
                          </a:solidFill>
                          <a:latin typeface="Times New Roman" panose="02020603050405020304" pitchFamily="18" charset="0"/>
                          <a:ea typeface="+mn-ea"/>
                          <a:cs typeface="Times New Roman" panose="02020603050405020304" pitchFamily="18" charset="0"/>
                        </a:rPr>
                        <a:t>пп.7 ,пункта 5,</a:t>
                      </a:r>
                      <a:r>
                        <a:rPr lang="ru-RU" sz="2200" b="1" kern="1200" baseline="0" dirty="0" smtClean="0">
                          <a:solidFill>
                            <a:schemeClr val="tx2"/>
                          </a:solidFill>
                          <a:latin typeface="Times New Roman" panose="02020603050405020304" pitchFamily="18" charset="0"/>
                          <a:ea typeface="+mn-ea"/>
                          <a:cs typeface="Times New Roman" panose="02020603050405020304" pitchFamily="18" charset="0"/>
                        </a:rPr>
                        <a:t> статьи 193</a:t>
                      </a: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16503914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251520" y="1196752"/>
            <a:ext cx="8640960" cy="3744416"/>
          </a:xfrm>
        </p:spPr>
        <p:txBody>
          <a:bodyPr>
            <a:normAutofit fontScale="90000"/>
          </a:bodyPr>
          <a:lstStyle/>
          <a:p>
            <a:pPr algn="just"/>
            <a:r>
              <a:rPr lang="ru-RU" sz="2800" b="1" dirty="0" smtClean="0">
                <a:solidFill>
                  <a:schemeClr val="tx2"/>
                </a:solidFill>
                <a:latin typeface="Times New Roman" panose="02020603050405020304" pitchFamily="18" charset="0"/>
                <a:cs typeface="Times New Roman" panose="02020603050405020304" pitchFamily="18" charset="0"/>
              </a:rPr>
              <a:t/>
            </a:r>
            <a:br>
              <a:rPr lang="ru-RU" sz="2800" b="1" dirty="0" smtClean="0">
                <a:solidFill>
                  <a:schemeClr val="tx2"/>
                </a:solidFill>
                <a:latin typeface="Times New Roman" panose="02020603050405020304" pitchFamily="18" charset="0"/>
                <a:cs typeface="Times New Roman" panose="02020603050405020304" pitchFamily="18" charset="0"/>
              </a:rPr>
            </a:br>
            <a:r>
              <a:rPr lang="ru-RU" sz="2800" b="1" dirty="0">
                <a:solidFill>
                  <a:schemeClr val="tx2"/>
                </a:solidFill>
                <a:latin typeface="Times New Roman" panose="02020603050405020304" pitchFamily="18" charset="0"/>
                <a:cs typeface="Times New Roman" panose="02020603050405020304" pitchFamily="18" charset="0"/>
              </a:rPr>
              <a:t/>
            </a:r>
            <a:br>
              <a:rPr lang="ru-RU" sz="2800" b="1" dirty="0">
                <a:solidFill>
                  <a:schemeClr val="tx2"/>
                </a:solidFill>
                <a:latin typeface="Times New Roman" panose="02020603050405020304" pitchFamily="18" charset="0"/>
                <a:cs typeface="Times New Roman" panose="02020603050405020304" pitchFamily="18" charset="0"/>
              </a:rPr>
            </a:br>
            <a:r>
              <a:rPr lang="ru-RU" sz="2800" b="1" dirty="0" smtClean="0">
                <a:solidFill>
                  <a:schemeClr val="tx2"/>
                </a:solidFill>
                <a:latin typeface="Times New Roman" panose="02020603050405020304" pitchFamily="18" charset="0"/>
                <a:cs typeface="Times New Roman" panose="02020603050405020304" pitchFamily="18" charset="0"/>
              </a:rPr>
              <a:t>   </a:t>
            </a:r>
            <a:r>
              <a:rPr lang="ru-RU" sz="3100" b="1" dirty="0" smtClean="0">
                <a:solidFill>
                  <a:schemeClr val="tx2"/>
                </a:solidFill>
                <a:latin typeface="Times New Roman" panose="02020603050405020304" pitchFamily="18" charset="0"/>
                <a:cs typeface="Times New Roman" panose="02020603050405020304" pitchFamily="18" charset="0"/>
              </a:rPr>
              <a:t>Значит, прирост стоимости при продаже юридическим/физическим лицом как резидента, так и нерезидента, акций или доли участия освобождается от налогообложения, при соответствии определённым условиям.</a:t>
            </a:r>
            <a:br>
              <a:rPr lang="ru-RU" sz="3100" b="1" dirty="0" smtClean="0">
                <a:solidFill>
                  <a:schemeClr val="tx2"/>
                </a:solidFill>
                <a:latin typeface="Times New Roman" panose="02020603050405020304" pitchFamily="18" charset="0"/>
                <a:cs typeface="Times New Roman" panose="02020603050405020304" pitchFamily="18" charset="0"/>
              </a:rPr>
            </a:br>
            <a:r>
              <a:rPr lang="ru-RU" sz="3100" b="1" dirty="0" smtClean="0">
                <a:solidFill>
                  <a:schemeClr val="tx2"/>
                </a:solidFill>
                <a:latin typeface="Times New Roman" panose="02020603050405020304" pitchFamily="18" charset="0"/>
                <a:cs typeface="Times New Roman" panose="02020603050405020304" pitchFamily="18" charset="0"/>
              </a:rPr>
              <a:t/>
            </a:r>
            <a:br>
              <a:rPr lang="ru-RU" sz="3100" b="1" dirty="0" smtClean="0">
                <a:solidFill>
                  <a:schemeClr val="tx2"/>
                </a:solidFill>
                <a:latin typeface="Times New Roman" panose="02020603050405020304" pitchFamily="18" charset="0"/>
                <a:cs typeface="Times New Roman" panose="02020603050405020304" pitchFamily="18" charset="0"/>
              </a:rPr>
            </a:br>
            <a:endParaRPr lang="ru-RU" sz="31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125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6300" y="692696"/>
            <a:ext cx="8927976" cy="6840760"/>
          </a:xfrm>
        </p:spPr>
        <p:txBody>
          <a:bodyPr>
            <a:noAutofit/>
          </a:bodyPr>
          <a:lstStyle/>
          <a:p>
            <a:pPr marL="0" indent="0" algn="just">
              <a:buNone/>
            </a:pPr>
            <a:r>
              <a:rPr lang="ru-RU" dirty="0" smtClean="0">
                <a:latin typeface="Times New Roman" panose="02020603050405020304" pitchFamily="18" charset="0"/>
                <a:cs typeface="Times New Roman" panose="02020603050405020304" pitchFamily="18" charset="0"/>
              </a:rPr>
              <a:t>    Согласно </a:t>
            </a:r>
            <a:r>
              <a:rPr lang="ru-RU" dirty="0">
                <a:latin typeface="Times New Roman" panose="02020603050405020304" pitchFamily="18" charset="0"/>
                <a:cs typeface="Times New Roman" panose="02020603050405020304" pitchFamily="18" charset="0"/>
              </a:rPr>
              <a:t>пункту 1 статьи 44 Закона "О товариществах с ограниченной и дополнительной ответственностью" собрание, посвященное утверждению годовой финансовой отчетности товарищества, должно быть проведено </a:t>
            </a:r>
            <a:r>
              <a:rPr lang="ru-RU" b="1" dirty="0">
                <a:latin typeface="Times New Roman" panose="02020603050405020304" pitchFamily="18" charset="0"/>
                <a:cs typeface="Times New Roman" panose="02020603050405020304" pitchFamily="18" charset="0"/>
              </a:rPr>
              <a:t>не позднее 3 месяцев </a:t>
            </a:r>
            <a:r>
              <a:rPr lang="ru-RU" dirty="0">
                <a:latin typeface="Times New Roman" panose="02020603050405020304" pitchFamily="18" charset="0"/>
                <a:cs typeface="Times New Roman" panose="02020603050405020304" pitchFamily="18" charset="0"/>
              </a:rPr>
              <a:t>после окончания отчетного финансового года.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В соответствии со статьей 18 </a:t>
            </a:r>
            <a:r>
              <a:rPr lang="ru-RU" u="sng" dirty="0">
                <a:latin typeface="Times New Roman" panose="02020603050405020304" pitchFamily="18" charset="0"/>
                <a:cs typeface="Times New Roman" panose="02020603050405020304" pitchFamily="18" charset="0"/>
                <a:hlinkClick r:id="rId2" tooltip="Закон Республики Казахстан О бухгалтерском учете и финансовой отчетности"/>
              </a:rPr>
              <a:t>Закона Республики Казахстан "О бухгалтерском учете и финансовой отчетности"</a:t>
            </a:r>
            <a:r>
              <a:rPr lang="ru-RU" dirty="0">
                <a:latin typeface="Times New Roman" panose="02020603050405020304" pitchFamily="18" charset="0"/>
                <a:cs typeface="Times New Roman" panose="02020603050405020304" pitchFamily="18" charset="0"/>
              </a:rPr>
              <a:t> отчетным периодом для годовой финансовой отчетности является календарный год, начиная с 1 января по 31 декабря. Первый отчетный год для вновь созданной организации начинается с момента ее государственной регистрации по 31 декабря того же года.</a:t>
            </a:r>
          </a:p>
          <a:p>
            <a:pPr marL="0" indent="0" algn="just">
              <a:buNone/>
            </a:pPr>
            <a:r>
              <a:rPr lang="ru-RU" dirty="0">
                <a:latin typeface="Times New Roman" panose="02020603050405020304" pitchFamily="18" charset="0"/>
                <a:cs typeface="Times New Roman" panose="02020603050405020304" pitchFamily="18" charset="0"/>
              </a:rPr>
              <a:t>Таким образом, общее собрание, посвященное утверждению годовой финансовой отчетности, должно быть проведено до 31 марта года следующего за годом, в котором составлена соответствующая финансовая отчетность.</a:t>
            </a:r>
          </a:p>
          <a:p>
            <a:pPr algn="just">
              <a:buFont typeface="Wingdings" panose="05000000000000000000" pitchFamily="2" charset="2"/>
              <a:buChar char="Ø"/>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377203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251520" y="1340768"/>
            <a:ext cx="8640960" cy="4941168"/>
          </a:xfrm>
        </p:spPr>
        <p:txBody>
          <a:bodyPr>
            <a:normAutofit fontScale="90000"/>
          </a:bodyPr>
          <a:lstStyle/>
          <a:p>
            <a:pPr algn="just"/>
            <a:r>
              <a:rPr lang="ru-RU" sz="2800" dirty="0" smtClean="0">
                <a:solidFill>
                  <a:schemeClr val="tx2"/>
                </a:solidFill>
                <a:latin typeface="Times New Roman" panose="02020603050405020304" pitchFamily="18" charset="0"/>
                <a:cs typeface="Times New Roman" panose="02020603050405020304" pitchFamily="18" charset="0"/>
              </a:rPr>
              <a:t>   При </a:t>
            </a:r>
            <a:r>
              <a:rPr lang="ru-RU" sz="2800" dirty="0">
                <a:solidFill>
                  <a:schemeClr val="tx2"/>
                </a:solidFill>
                <a:latin typeface="Times New Roman" panose="02020603050405020304" pitchFamily="18" charset="0"/>
                <a:cs typeface="Times New Roman" panose="02020603050405020304" pitchFamily="18" charset="0"/>
              </a:rPr>
              <a:t>исчислении налога лицо, реализующее акции, доли участия</a:t>
            </a:r>
            <a:r>
              <a:rPr lang="ru-RU" sz="2800" dirty="0" smtClean="0">
                <a:solidFill>
                  <a:schemeClr val="tx2"/>
                </a:solidFill>
                <a:latin typeface="Times New Roman" panose="02020603050405020304" pitchFamily="18" charset="0"/>
                <a:cs typeface="Times New Roman" panose="02020603050405020304" pitchFamily="18" charset="0"/>
              </a:rPr>
              <a:t>,, </a:t>
            </a:r>
            <a:r>
              <a:rPr lang="ru-RU" sz="2800" dirty="0">
                <a:solidFill>
                  <a:schemeClr val="tx2"/>
                </a:solidFill>
                <a:latin typeface="Times New Roman" panose="02020603050405020304" pitchFamily="18" charset="0"/>
                <a:cs typeface="Times New Roman" panose="02020603050405020304" pitchFamily="18" charset="0"/>
              </a:rPr>
              <a:t>обязано представить покупателю – налоговому агенту копию документа, подтверждающего стоимость приобретения (вклада</a:t>
            </a:r>
            <a:r>
              <a:rPr lang="ru-RU" sz="2800" dirty="0" smtClean="0">
                <a:solidFill>
                  <a:schemeClr val="tx2"/>
                </a:solidFill>
                <a:latin typeface="Times New Roman" panose="02020603050405020304" pitchFamily="18" charset="0"/>
                <a:cs typeface="Times New Roman" panose="02020603050405020304" pitchFamily="18" charset="0"/>
              </a:rPr>
              <a:t>).</a:t>
            </a:r>
            <a:r>
              <a:rPr lang="ru-RU" sz="2800" dirty="0">
                <a:solidFill>
                  <a:schemeClr val="tx2"/>
                </a:solidFill>
                <a:latin typeface="Times New Roman" panose="02020603050405020304" pitchFamily="18" charset="0"/>
                <a:cs typeface="Times New Roman" panose="02020603050405020304" pitchFamily="18" charset="0"/>
              </a:rPr>
              <a:t/>
            </a:r>
            <a:br>
              <a:rPr lang="ru-RU" sz="2800" dirty="0">
                <a:solidFill>
                  <a:schemeClr val="tx2"/>
                </a:solidFill>
                <a:latin typeface="Times New Roman" panose="02020603050405020304" pitchFamily="18" charset="0"/>
                <a:cs typeface="Times New Roman" panose="02020603050405020304" pitchFamily="18" charset="0"/>
              </a:rPr>
            </a:br>
            <a:r>
              <a:rPr lang="ru-RU" sz="2800" dirty="0">
                <a:solidFill>
                  <a:schemeClr val="tx2"/>
                </a:solidFill>
                <a:latin typeface="Times New Roman" panose="02020603050405020304" pitchFamily="18" charset="0"/>
                <a:cs typeface="Times New Roman" panose="02020603050405020304" pitchFamily="18" charset="0"/>
              </a:rPr>
              <a:t>В случае непредставления налоговому агенту документа, подтверждающего стоимость приобретения (вклада), обложению подоходным налогом у источника выплаты подлежит стоимость реализации</a:t>
            </a:r>
            <a:r>
              <a:rPr lang="ru-RU" sz="2800" dirty="0" smtClean="0">
                <a:solidFill>
                  <a:schemeClr val="tx2"/>
                </a:solidFill>
                <a:latin typeface="Times New Roman" panose="02020603050405020304" pitchFamily="18" charset="0"/>
                <a:cs typeface="Times New Roman" panose="02020603050405020304" pitchFamily="18" charset="0"/>
              </a:rPr>
              <a:t>.</a:t>
            </a:r>
            <a:r>
              <a:rPr lang="ru-RU" sz="2800" dirty="0">
                <a:solidFill>
                  <a:schemeClr val="tx2"/>
                </a:solidFill>
                <a:latin typeface="Times New Roman" panose="02020603050405020304" pitchFamily="18" charset="0"/>
                <a:cs typeface="Times New Roman" panose="02020603050405020304" pitchFamily="18" charset="0"/>
              </a:rPr>
              <a:t/>
            </a:r>
            <a:br>
              <a:rPr lang="ru-RU" sz="2800" dirty="0">
                <a:solidFill>
                  <a:schemeClr val="tx2"/>
                </a:solidFill>
                <a:latin typeface="Times New Roman" panose="02020603050405020304" pitchFamily="18" charset="0"/>
                <a:cs typeface="Times New Roman" panose="02020603050405020304" pitchFamily="18" charset="0"/>
              </a:rPr>
            </a:br>
            <a:r>
              <a:rPr lang="ru-RU" sz="2800" dirty="0">
                <a:solidFill>
                  <a:schemeClr val="tx2"/>
                </a:solidFill>
                <a:latin typeface="Times New Roman" panose="02020603050405020304" pitchFamily="18" charset="0"/>
                <a:cs typeface="Times New Roman" panose="02020603050405020304" pitchFamily="18" charset="0"/>
              </a:rPr>
              <a:t>Обязанность и ответственность по исчислению, удержанию и перечислению подоходного налога у источника выплаты в бюджет возлагаются на налогового агента, выплачивающего доход. </a:t>
            </a:r>
          </a:p>
        </p:txBody>
      </p:sp>
    </p:spTree>
    <p:extLst>
      <p:ext uri="{BB962C8B-B14F-4D97-AF65-F5344CB8AC3E}">
        <p14:creationId xmlns:p14="http://schemas.microsoft.com/office/powerpoint/2010/main" val="389617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07504" y="1340768"/>
            <a:ext cx="8856984" cy="4941168"/>
          </a:xfrm>
        </p:spPr>
        <p:txBody>
          <a:bodyPr>
            <a:normAutofit fontScale="90000"/>
          </a:bodyPr>
          <a:lstStyle/>
          <a:p>
            <a:pPr algn="just"/>
            <a:r>
              <a:rPr lang="ru-RU" sz="2800" dirty="0" smtClean="0">
                <a:solidFill>
                  <a:schemeClr val="tx2"/>
                </a:solidFill>
                <a:latin typeface="Times New Roman" panose="02020603050405020304" pitchFamily="18" charset="0"/>
                <a:cs typeface="Times New Roman" panose="02020603050405020304" pitchFamily="18" charset="0"/>
              </a:rPr>
              <a:t>      </a:t>
            </a:r>
            <a:br>
              <a:rPr lang="ru-RU" sz="2800" dirty="0" smtClean="0">
                <a:solidFill>
                  <a:schemeClr val="tx2"/>
                </a:solidFill>
                <a:latin typeface="Times New Roman" panose="02020603050405020304" pitchFamily="18" charset="0"/>
                <a:cs typeface="Times New Roman" panose="02020603050405020304" pitchFamily="18" charset="0"/>
              </a:rPr>
            </a:br>
            <a:r>
              <a:rPr lang="ru-RU" sz="2800" dirty="0">
                <a:solidFill>
                  <a:schemeClr val="tx2"/>
                </a:solidFill>
                <a:latin typeface="Times New Roman" panose="02020603050405020304" pitchFamily="18" charset="0"/>
                <a:cs typeface="Times New Roman" panose="02020603050405020304" pitchFamily="18" charset="0"/>
              </a:rPr>
              <a:t> </a:t>
            </a:r>
            <a:r>
              <a:rPr lang="ru-RU" sz="2800" dirty="0" smtClean="0">
                <a:solidFill>
                  <a:schemeClr val="tx2"/>
                </a:solidFill>
                <a:latin typeface="Times New Roman" panose="02020603050405020304" pitchFamily="18" charset="0"/>
                <a:cs typeface="Times New Roman" panose="02020603050405020304" pitchFamily="18" charset="0"/>
              </a:rPr>
              <a:t>  При </a:t>
            </a:r>
            <a:r>
              <a:rPr lang="ru-RU" sz="2800" dirty="0">
                <a:solidFill>
                  <a:schemeClr val="tx2"/>
                </a:solidFill>
                <a:latin typeface="Times New Roman" panose="02020603050405020304" pitchFamily="18" charset="0"/>
                <a:cs typeface="Times New Roman" panose="02020603050405020304" pitchFamily="18" charset="0"/>
              </a:rPr>
              <a:t>этом юридическое лицо-нерезидент признается налоговым агентом независимо от наличия или отсутствия в Республике Казахстан постоянного учреждения, а также филиала, представительства, деятельность которых не приводит к образованию постоянного учреждения в соответствии с положениями Налогового кодекса или международного договора. Нерезидент, получающий доход в виде прироста стоимости от лица, не являющегося налоговым агентом, производит исчисление подоходного налога самостоятельно.</a:t>
            </a:r>
          </a:p>
        </p:txBody>
      </p:sp>
    </p:spTree>
    <p:extLst>
      <p:ext uri="{BB962C8B-B14F-4D97-AF65-F5344CB8AC3E}">
        <p14:creationId xmlns:p14="http://schemas.microsoft.com/office/powerpoint/2010/main" val="146282130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908720"/>
            <a:ext cx="8856984" cy="5256584"/>
          </a:xfrm>
        </p:spPr>
        <p:txBody>
          <a:bodyPr>
            <a:normAutofit/>
          </a:bodyPr>
          <a:lstStyle/>
          <a:p>
            <a:pPr algn="just"/>
            <a:r>
              <a:rPr lang="ru-RU" sz="2800" dirty="0" smtClean="0"/>
              <a:t> </a:t>
            </a:r>
          </a:p>
          <a:p>
            <a:pPr algn="just"/>
            <a:endParaRPr lang="ru-RU" sz="2800" dirty="0">
              <a:latin typeface="Times New Roman" panose="02020603050405020304" pitchFamily="18" charset="0"/>
              <a:cs typeface="Times New Roman" panose="02020603050405020304" pitchFamily="18" charset="0"/>
            </a:endParaRPr>
          </a:p>
          <a:p>
            <a:pPr marL="0" indent="0" algn="just">
              <a:buNone/>
            </a:pPr>
            <a:r>
              <a:rPr lang="ru-RU" sz="2800" dirty="0" smtClean="0">
                <a:latin typeface="Times New Roman" panose="02020603050405020304" pitchFamily="18" charset="0"/>
                <a:cs typeface="Times New Roman" panose="02020603050405020304" pitchFamily="18" charset="0"/>
              </a:rPr>
              <a:t>    </a:t>
            </a:r>
          </a:p>
          <a:p>
            <a:pPr marL="0" indent="0" algn="just">
              <a:buNone/>
            </a:pPr>
            <a:r>
              <a:rPr lang="ru-RU" b="1" dirty="0" smtClean="0">
                <a:latin typeface="Times New Roman" panose="02020603050405020304" pitchFamily="18" charset="0"/>
                <a:cs typeface="Times New Roman" panose="02020603050405020304" pitchFamily="18" charset="0"/>
              </a:rPr>
              <a:t>  Какие </a:t>
            </a:r>
            <a:r>
              <a:rPr lang="ru-RU" b="1" dirty="0">
                <a:latin typeface="Times New Roman" panose="02020603050405020304" pitchFamily="18" charset="0"/>
                <a:cs typeface="Times New Roman" panose="02020603050405020304" pitchFamily="18" charset="0"/>
              </a:rPr>
              <a:t>возникают обязательства у покупателя доли в уставном капитале, и возникают ли они вообще? </a:t>
            </a:r>
          </a:p>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Согласно </a:t>
            </a:r>
            <a:r>
              <a:rPr lang="ru-RU" b="1" dirty="0">
                <a:latin typeface="Times New Roman" panose="02020603050405020304" pitchFamily="18" charset="0"/>
                <a:cs typeface="Times New Roman" panose="02020603050405020304" pitchFamily="18" charset="0"/>
              </a:rPr>
              <a:t>налоговому законодательству, у покупателя при приобретении (покупки) имущества (доли участия) налоговые обязательства по исчислению, уплате и представления форм налоговых отчетностей не возникают.</a:t>
            </a:r>
          </a:p>
        </p:txBody>
      </p:sp>
      <p:sp>
        <p:nvSpPr>
          <p:cNvPr id="4" name="Заголовок 1"/>
          <p:cNvSpPr>
            <a:spLocks noGrp="1"/>
          </p:cNvSpPr>
          <p:nvPr>
            <p:ph type="title"/>
          </p:nvPr>
        </p:nvSpPr>
        <p:spPr>
          <a:xfrm>
            <a:off x="0" y="476250"/>
            <a:ext cx="9144000" cy="576263"/>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Вопрос/Ответ  20</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644767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Объект 2"/>
          <p:cNvSpPr>
            <a:spLocks noGrp="1"/>
          </p:cNvSpPr>
          <p:nvPr>
            <p:ph sz="quarter" idx="4294967295"/>
          </p:nvPr>
        </p:nvSpPr>
        <p:spPr>
          <a:xfrm>
            <a:off x="251520" y="333376"/>
            <a:ext cx="8568951" cy="6335713"/>
          </a:xfrm>
          <a:prstGeom prst="rect">
            <a:avLst/>
          </a:prstGeom>
        </p:spPr>
        <p:txBody>
          <a:bodyPr/>
          <a:lstStyle/>
          <a:p>
            <a:pPr marL="44450" indent="0" algn="just">
              <a:buFont typeface="Georgia" pitchFamily="18" charset="0"/>
              <a:buNone/>
            </a:pPr>
            <a:endParaRPr lang="ru-RU" sz="2400" b="1" dirty="0" smtClean="0">
              <a:solidFill>
                <a:schemeClr val="tx1"/>
              </a:solidFill>
              <a:latin typeface="Times New Roman" pitchFamily="18" charset="0"/>
              <a:cs typeface="Times New Roman" pitchFamily="18" charset="0"/>
            </a:endParaRPr>
          </a:p>
          <a:p>
            <a:pPr marL="44450" indent="0" algn="just">
              <a:buFont typeface="Georgia" pitchFamily="18" charset="0"/>
              <a:buNone/>
            </a:pPr>
            <a:endParaRPr lang="ru-RU" sz="2400" b="1" dirty="0" smtClean="0">
              <a:solidFill>
                <a:schemeClr val="tx1"/>
              </a:solidFill>
              <a:latin typeface="Times New Roman" pitchFamily="18" charset="0"/>
              <a:cs typeface="Times New Roman" pitchFamily="18" charset="0"/>
            </a:endParaRPr>
          </a:p>
          <a:p>
            <a:pPr marL="44450" indent="0" algn="just">
              <a:buFont typeface="Georgia" pitchFamily="18" charset="0"/>
              <a:buNone/>
            </a:pPr>
            <a:endParaRPr lang="ru-RU" b="1" dirty="0">
              <a:solidFill>
                <a:schemeClr val="tx1"/>
              </a:solidFill>
              <a:latin typeface="Times New Roman" pitchFamily="18" charset="0"/>
              <a:cs typeface="Times New Roman" pitchFamily="18" charset="0"/>
            </a:endParaRPr>
          </a:p>
          <a:p>
            <a:pPr marL="44450" indent="0" algn="just">
              <a:buFont typeface="Georgia" pitchFamily="18" charset="0"/>
              <a:buNone/>
            </a:pPr>
            <a:endParaRPr lang="ru-RU" sz="2400" b="1" dirty="0" smtClean="0">
              <a:solidFill>
                <a:schemeClr val="tx1"/>
              </a:solidFill>
              <a:latin typeface="Times New Roman" pitchFamily="18" charset="0"/>
              <a:cs typeface="Times New Roman" pitchFamily="18" charset="0"/>
            </a:endParaRPr>
          </a:p>
          <a:p>
            <a:pPr marL="44450" indent="0" algn="just">
              <a:buFont typeface="Georgia" pitchFamily="18" charset="0"/>
              <a:buNone/>
            </a:pPr>
            <a:r>
              <a:rPr lang="en-US" b="1"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ТОО </a:t>
            </a:r>
            <a:r>
              <a:rPr lang="ru-RU" b="1" dirty="0">
                <a:latin typeface="Times New Roman" panose="02020603050405020304" pitchFamily="18" charset="0"/>
                <a:cs typeface="Times New Roman" panose="02020603050405020304" pitchFamily="18" charset="0"/>
              </a:rPr>
              <a:t>реализует акции. Как правильно отразить в годовой Декларации по КПН за 2014 год полученный доход?</a:t>
            </a:r>
          </a:p>
          <a:p>
            <a:pPr marL="44450" indent="0" algn="just">
              <a:buFont typeface="Georgia" pitchFamily="18" charset="0"/>
              <a:buNone/>
            </a:pPr>
            <a:r>
              <a:rPr lang="ru-RU" b="1" dirty="0">
                <a:latin typeface="Times New Roman" panose="02020603050405020304" pitchFamily="18" charset="0"/>
                <a:cs typeface="Times New Roman" panose="02020603050405020304" pitchFamily="18" charset="0"/>
              </a:rPr>
              <a:t>Ответ: Рассмотрим отражение учета и реализации акций в бухгалтерском учете:</a:t>
            </a:r>
          </a:p>
          <a:p>
            <a:pPr marL="44450" indent="0" algn="just">
              <a:buFont typeface="Georgia" pitchFamily="18" charset="0"/>
              <a:buNone/>
            </a:pPr>
            <a:endParaRPr lang="ru-RU" b="1" dirty="0">
              <a:latin typeface="Times New Roman" panose="02020603050405020304" pitchFamily="18" charset="0"/>
              <a:cs typeface="Times New Roman" panose="02020603050405020304" pitchFamily="18" charset="0"/>
            </a:endParaRPr>
          </a:p>
        </p:txBody>
      </p:sp>
      <p:sp>
        <p:nvSpPr>
          <p:cNvPr id="3" name="Заголовок 1"/>
          <p:cNvSpPr>
            <a:spLocks noGrp="1"/>
          </p:cNvSpPr>
          <p:nvPr>
            <p:ph type="title"/>
          </p:nvPr>
        </p:nvSpPr>
        <p:spPr>
          <a:xfrm>
            <a:off x="0" y="476250"/>
            <a:ext cx="9144000" cy="576263"/>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21</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56157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4294967295"/>
            <p:extLst>
              <p:ext uri="{D42A27DB-BD31-4B8C-83A1-F6EECF244321}">
                <p14:modId xmlns:p14="http://schemas.microsoft.com/office/powerpoint/2010/main" val="538000009"/>
              </p:ext>
            </p:extLst>
          </p:nvPr>
        </p:nvGraphicFramePr>
        <p:xfrm>
          <a:off x="323528" y="188640"/>
          <a:ext cx="8613149" cy="6540479"/>
        </p:xfrm>
        <a:graphic>
          <a:graphicData uri="http://schemas.openxmlformats.org/drawingml/2006/table">
            <a:tbl>
              <a:tblPr/>
              <a:tblGrid>
                <a:gridCol w="1841765"/>
                <a:gridCol w="1120107"/>
                <a:gridCol w="647001"/>
                <a:gridCol w="980596"/>
                <a:gridCol w="1863216"/>
                <a:gridCol w="1188980"/>
                <a:gridCol w="971484"/>
              </a:tblGrid>
              <a:tr h="435252">
                <a:tc>
                  <a:txBody>
                    <a:bodyPr/>
                    <a:lstStyle/>
                    <a:p>
                      <a:pPr algn="l" fontAlgn="ctr"/>
                      <a:r>
                        <a:rPr lang="ru-RU" sz="1400" b="1" i="0" u="none" strike="noStrike" dirty="0">
                          <a:effectLst/>
                          <a:latin typeface="Times New Roman" panose="02020603050405020304" pitchFamily="18" charset="0"/>
                          <a:cs typeface="Times New Roman" panose="02020603050405020304" pitchFamily="18" charset="0"/>
                        </a:rPr>
                        <a:t>Счет</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gridSpan="2">
                  <a:txBody>
                    <a:bodyPr/>
                    <a:lstStyle/>
                    <a:p>
                      <a:pPr algn="ctr" fontAlgn="ctr"/>
                      <a:r>
                        <a:rPr lang="ru-RU" sz="1400" b="1" i="0" u="none" strike="noStrike">
                          <a:effectLst/>
                          <a:latin typeface="Times New Roman" panose="02020603050405020304" pitchFamily="18" charset="0"/>
                          <a:cs typeface="Times New Roman" panose="02020603050405020304" pitchFamily="18" charset="0"/>
                        </a:rPr>
                        <a:t>Сальдо на начало периода</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hMerge="1">
                  <a:txBody>
                    <a:bodyPr/>
                    <a:lstStyle/>
                    <a:p>
                      <a:endParaRPr lang="ru-RU"/>
                    </a:p>
                  </a:txBody>
                  <a:tcPr/>
                </a:tc>
                <a:tc gridSpan="2">
                  <a:txBody>
                    <a:bodyPr/>
                    <a:lstStyle/>
                    <a:p>
                      <a:pPr algn="ctr" fontAlgn="ctr"/>
                      <a:r>
                        <a:rPr lang="ru-RU" sz="1400" b="1" i="0" u="none" strike="noStrike">
                          <a:effectLst/>
                          <a:latin typeface="Times New Roman" panose="02020603050405020304" pitchFamily="18" charset="0"/>
                          <a:cs typeface="Times New Roman" panose="02020603050405020304" pitchFamily="18" charset="0"/>
                        </a:rPr>
                        <a:t>Обороты за период</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hMerge="1">
                  <a:txBody>
                    <a:bodyPr/>
                    <a:lstStyle/>
                    <a:p>
                      <a:endParaRPr lang="ru-RU"/>
                    </a:p>
                  </a:txBody>
                  <a:tcPr/>
                </a:tc>
                <a:tc gridSpan="2">
                  <a:txBody>
                    <a:bodyPr/>
                    <a:lstStyle/>
                    <a:p>
                      <a:pPr algn="ctr" fontAlgn="ctr"/>
                      <a:r>
                        <a:rPr lang="ru-RU" sz="1400" b="1" i="0" u="none" strike="noStrike">
                          <a:effectLst/>
                          <a:latin typeface="Times New Roman" panose="02020603050405020304" pitchFamily="18" charset="0"/>
                          <a:cs typeface="Times New Roman" panose="02020603050405020304" pitchFamily="18" charset="0"/>
                        </a:rPr>
                        <a:t>Сальдо на конец периода</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hMerge="1">
                  <a:txBody>
                    <a:bodyPr/>
                    <a:lstStyle/>
                    <a:p>
                      <a:endParaRPr lang="ru-RU"/>
                    </a:p>
                  </a:txBody>
                  <a:tcPr/>
                </a:tc>
              </a:tr>
              <a:tr h="421923">
                <a:tc>
                  <a:txBody>
                    <a:bodyPr/>
                    <a:lstStyle/>
                    <a:p>
                      <a:pPr algn="l" fontAlgn="ctr"/>
                      <a:r>
                        <a:rPr lang="ru-RU" sz="1400" b="1" i="0" u="none" strike="noStrike" dirty="0">
                          <a:effectLst/>
                          <a:latin typeface="Times New Roman" panose="02020603050405020304" pitchFamily="18" charset="0"/>
                          <a:cs typeface="Times New Roman" panose="02020603050405020304" pitchFamily="18" charset="0"/>
                        </a:rPr>
                        <a:t>Структурное подразделение</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rowSpan="3">
                  <a:txBody>
                    <a:bodyPr/>
                    <a:lstStyle/>
                    <a:p>
                      <a:pPr algn="ctr" fontAlgn="ctr"/>
                      <a:r>
                        <a:rPr lang="ru-RU" sz="1400" b="1" i="0" u="none" strike="noStrike" dirty="0">
                          <a:effectLst/>
                          <a:latin typeface="Times New Roman" panose="02020603050405020304" pitchFamily="18" charset="0"/>
                          <a:cs typeface="Times New Roman" panose="02020603050405020304" pitchFamily="18" charset="0"/>
                        </a:rPr>
                        <a:t>Дебет</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rowSpan="3">
                  <a:txBody>
                    <a:bodyPr/>
                    <a:lstStyle/>
                    <a:p>
                      <a:pPr algn="ctr" fontAlgn="ctr"/>
                      <a:r>
                        <a:rPr lang="ru-RU" sz="1400" b="1" i="0" u="none" strike="noStrike">
                          <a:effectLst/>
                          <a:latin typeface="Times New Roman" panose="02020603050405020304" pitchFamily="18" charset="0"/>
                          <a:cs typeface="Times New Roman" panose="02020603050405020304" pitchFamily="18" charset="0"/>
                        </a:rPr>
                        <a:t>Кредит</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rowSpan="3">
                  <a:txBody>
                    <a:bodyPr/>
                    <a:lstStyle/>
                    <a:p>
                      <a:pPr algn="ctr" fontAlgn="ctr"/>
                      <a:r>
                        <a:rPr lang="ru-RU" sz="1400" b="1" i="0" u="none" strike="noStrike">
                          <a:effectLst/>
                          <a:latin typeface="Times New Roman" panose="02020603050405020304" pitchFamily="18" charset="0"/>
                          <a:cs typeface="Times New Roman" panose="02020603050405020304" pitchFamily="18" charset="0"/>
                        </a:rPr>
                        <a:t>Дебет</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rowSpan="3">
                  <a:txBody>
                    <a:bodyPr/>
                    <a:lstStyle/>
                    <a:p>
                      <a:pPr algn="ctr" fontAlgn="ctr"/>
                      <a:r>
                        <a:rPr lang="ru-RU" sz="1400" b="1" i="0" u="none" strike="noStrike">
                          <a:effectLst/>
                          <a:latin typeface="Times New Roman" panose="02020603050405020304" pitchFamily="18" charset="0"/>
                          <a:cs typeface="Times New Roman" panose="02020603050405020304" pitchFamily="18" charset="0"/>
                        </a:rPr>
                        <a:t>Кредит</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rowSpan="3">
                  <a:txBody>
                    <a:bodyPr/>
                    <a:lstStyle/>
                    <a:p>
                      <a:pPr algn="ctr" fontAlgn="ctr"/>
                      <a:r>
                        <a:rPr lang="ru-RU" sz="1400" b="1" i="0" u="none" strike="noStrike">
                          <a:effectLst/>
                          <a:latin typeface="Times New Roman" panose="02020603050405020304" pitchFamily="18" charset="0"/>
                          <a:cs typeface="Times New Roman" panose="02020603050405020304" pitchFamily="18" charset="0"/>
                        </a:rPr>
                        <a:t>Дебет</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rowSpan="3">
                  <a:txBody>
                    <a:bodyPr/>
                    <a:lstStyle/>
                    <a:p>
                      <a:pPr algn="ctr" fontAlgn="ctr"/>
                      <a:r>
                        <a:rPr lang="ru-RU" sz="1400" b="1" i="0" u="none" strike="noStrike">
                          <a:effectLst/>
                          <a:latin typeface="Times New Roman" panose="02020603050405020304" pitchFamily="18" charset="0"/>
                          <a:cs typeface="Times New Roman" panose="02020603050405020304" pitchFamily="18" charset="0"/>
                        </a:rPr>
                        <a:t>Кредит</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r>
              <a:tr h="215065">
                <a:tc>
                  <a:txBody>
                    <a:bodyPr/>
                    <a:lstStyle/>
                    <a:p>
                      <a:pPr algn="l" fontAlgn="ctr"/>
                      <a:r>
                        <a:rPr lang="ru-RU" sz="1400" b="1" i="0" u="none" strike="noStrike" dirty="0">
                          <a:effectLst/>
                          <a:latin typeface="Times New Roman" panose="02020603050405020304" pitchFamily="18" charset="0"/>
                          <a:cs typeface="Times New Roman" panose="02020603050405020304" pitchFamily="18" charset="0"/>
                        </a:rPr>
                        <a:t>Валюта</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215065">
                <a:tc>
                  <a:txBody>
                    <a:bodyPr/>
                    <a:lstStyle/>
                    <a:p>
                      <a:pPr algn="l" fontAlgn="ctr"/>
                      <a:r>
                        <a:rPr lang="ru-RU" sz="1400" b="1" i="0" u="none" strike="noStrike">
                          <a:effectLst/>
                          <a:latin typeface="Times New Roman" panose="02020603050405020304" pitchFamily="18" charset="0"/>
                          <a:cs typeface="Times New Roman" panose="02020603050405020304" pitchFamily="18" charset="0"/>
                        </a:rPr>
                        <a:t>Ценные бумаги</a:t>
                      </a:r>
                    </a:p>
                  </a:txBody>
                  <a:tcPr marL="5295" marR="5295" marT="7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C5"/>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227868">
                <a:tc rowSpan="2">
                  <a:txBody>
                    <a:bodyPr/>
                    <a:lstStyle/>
                    <a:p>
                      <a:pPr algn="l" fontAlgn="t"/>
                      <a:r>
                        <a:rPr lang="ru-RU" sz="1400" b="1" i="0" u="none" strike="noStrike">
                          <a:effectLst/>
                          <a:latin typeface="Times New Roman" panose="02020603050405020304" pitchFamily="18" charset="0"/>
                          <a:cs typeface="Times New Roman" panose="02020603050405020304" pitchFamily="18" charset="0"/>
                        </a:rPr>
                        <a:t>1120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163 723 760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dirty="0">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14 902 314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28 878 052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149 748 022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r>
              <a:tr h="227868">
                <a:tc vMerge="1">
                  <a:txBody>
                    <a:bodyPr/>
                    <a:lstStyle/>
                    <a:p>
                      <a:endParaRPr lang="ru-RU"/>
                    </a:p>
                  </a:txBody>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1 103 260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dirty="0">
                          <a:effectLst/>
                          <a:latin typeface="Times New Roman" panose="02020603050405020304" pitchFamily="18" charset="0"/>
                          <a:cs typeface="Times New Roman" panose="02020603050405020304" pitchFamily="18" charset="0"/>
                        </a:rPr>
                        <a:t>72 689</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182 530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993 419</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9EC"/>
                    </a:solidFill>
                  </a:tcPr>
                </a:tc>
              </a:tr>
              <a:tr h="227868">
                <a:tc rowSpan="2">
                  <a:txBody>
                    <a:bodyPr/>
                    <a:lstStyle/>
                    <a:p>
                      <a:pPr algn="l" fontAlgn="t"/>
                      <a:r>
                        <a:rPr lang="ru-RU" sz="1400" b="0" i="0" u="none" strike="noStrike">
                          <a:effectLst/>
                          <a:latin typeface="Times New Roman" panose="02020603050405020304" pitchFamily="18" charset="0"/>
                          <a:cs typeface="Times New Roman" panose="02020603050405020304" pitchFamily="18" charset="0"/>
                        </a:rPr>
                        <a:t>Головное подразделение</a:t>
                      </a:r>
                    </a:p>
                  </a:txBody>
                  <a:tcPr marL="95313"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163 723 760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14 902 314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28 878 052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149 748 022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868">
                <a:tc vMerge="1">
                  <a:txBody>
                    <a:bodyPr/>
                    <a:lstStyle/>
                    <a:p>
                      <a:endParaRPr lang="ru-RU"/>
                    </a:p>
                  </a:txBody>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1 103 260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72 689</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182 530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993 419</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rowSpan="2">
                  <a:txBody>
                    <a:bodyPr/>
                    <a:lstStyle/>
                    <a:p>
                      <a:pPr algn="l" fontAlgn="t"/>
                      <a:r>
                        <a:rPr lang="en-US" sz="1400" b="1" i="0" u="none" strike="noStrike">
                          <a:effectLst/>
                          <a:latin typeface="Times New Roman" panose="02020603050405020304" pitchFamily="18" charset="0"/>
                          <a:cs typeface="Times New Roman" panose="02020603050405020304" pitchFamily="18" charset="0"/>
                        </a:rPr>
                        <a:t>USD</a:t>
                      </a:r>
                    </a:p>
                  </a:txBody>
                  <a:tcPr marL="190626"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163 723 760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dirty="0">
                          <a:effectLst/>
                          <a:latin typeface="Times New Roman" panose="02020603050405020304" pitchFamily="18" charset="0"/>
                          <a:cs typeface="Times New Roman" panose="02020603050405020304" pitchFamily="18" charset="0"/>
                        </a:rPr>
                        <a:t>14 902 314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28 878 052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149 748 022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vMerge="1">
                  <a:txBody>
                    <a:bodyPr/>
                    <a:lstStyle/>
                    <a:p>
                      <a:endParaRPr lang="ru-RU"/>
                    </a:p>
                  </a:txBody>
                  <a:tcPr/>
                </a:tc>
                <a:tc>
                  <a:txBody>
                    <a:bodyPr/>
                    <a:lstStyle/>
                    <a:p>
                      <a:pPr algn="ctr" fontAlgn="t"/>
                      <a:r>
                        <a:rPr lang="ru-RU" sz="1400" b="1" i="0" u="none" strike="noStrike" dirty="0">
                          <a:effectLst/>
                          <a:latin typeface="Times New Roman" panose="02020603050405020304" pitchFamily="18" charset="0"/>
                          <a:cs typeface="Times New Roman" panose="02020603050405020304" pitchFamily="18" charset="0"/>
                        </a:rPr>
                        <a:t>1 103 260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72 689</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dirty="0">
                          <a:effectLst/>
                          <a:latin typeface="Times New Roman" panose="02020603050405020304" pitchFamily="18" charset="0"/>
                          <a:cs typeface="Times New Roman" panose="02020603050405020304" pitchFamily="18" charset="0"/>
                        </a:rPr>
                        <a:t>182 530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993 419</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rowSpan="2">
                  <a:txBody>
                    <a:bodyPr/>
                    <a:lstStyle/>
                    <a:p>
                      <a:pPr algn="l" fontAlgn="t"/>
                      <a:r>
                        <a:rPr lang="en-US" sz="1400" b="0" i="0" u="none" strike="noStrike" dirty="0">
                          <a:effectLst/>
                          <a:latin typeface="Times New Roman" panose="02020603050405020304" pitchFamily="18" charset="0"/>
                          <a:cs typeface="Times New Roman" panose="02020603050405020304" pitchFamily="18" charset="0"/>
                        </a:rPr>
                        <a:t>ADR </a:t>
                      </a:r>
                      <a:r>
                        <a:rPr lang="ru-RU" sz="1400" b="0" i="0" u="none" strike="noStrike" dirty="0">
                          <a:effectLst/>
                          <a:latin typeface="Times New Roman" panose="02020603050405020304" pitchFamily="18" charset="0"/>
                          <a:cs typeface="Times New Roman" panose="02020603050405020304" pitchFamily="18" charset="0"/>
                        </a:rPr>
                        <a:t>Вымпел </a:t>
                      </a:r>
                      <a:r>
                        <a:rPr lang="ru-RU" sz="1400" b="0" i="0" u="none" strike="noStrike" dirty="0" err="1">
                          <a:effectLst/>
                          <a:latin typeface="Times New Roman" panose="02020603050405020304" pitchFamily="18" charset="0"/>
                          <a:cs typeface="Times New Roman" panose="02020603050405020304" pitchFamily="18" charset="0"/>
                        </a:rPr>
                        <a:t>коммуникейшн</a:t>
                      </a:r>
                      <a:endParaRPr lang="ru-RU" sz="1400" b="0" i="0" u="none" strike="noStrike" dirty="0">
                        <a:effectLst/>
                        <a:latin typeface="Times New Roman" panose="02020603050405020304" pitchFamily="18" charset="0"/>
                        <a:cs typeface="Times New Roman" panose="02020603050405020304" pitchFamily="18" charset="0"/>
                      </a:endParaRPr>
                    </a:p>
                  </a:txBody>
                  <a:tcPr marL="285938"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22 176 390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608 207</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258 525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22 526 072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vMerge="1">
                  <a:txBody>
                    <a:bodyPr/>
                    <a:lstStyle/>
                    <a:p>
                      <a:endParaRPr lang="ru-RU"/>
                    </a:p>
                  </a:txBody>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149 437</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149 437</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rowSpan="2">
                  <a:txBody>
                    <a:bodyPr/>
                    <a:lstStyle/>
                    <a:p>
                      <a:pPr algn="l" fontAlgn="t"/>
                      <a:r>
                        <a:rPr lang="en-US" sz="1400" b="0" i="0" u="none" strike="noStrike">
                          <a:effectLst/>
                          <a:latin typeface="Times New Roman" panose="02020603050405020304" pitchFamily="18" charset="0"/>
                          <a:cs typeface="Times New Roman" panose="02020603050405020304" pitchFamily="18" charset="0"/>
                        </a:rPr>
                        <a:t>ADR </a:t>
                      </a:r>
                      <a:r>
                        <a:rPr lang="ru-RU" sz="1400" b="0" i="0" u="none" strike="noStrike">
                          <a:effectLst/>
                          <a:latin typeface="Times New Roman" panose="02020603050405020304" pitchFamily="18" charset="0"/>
                          <a:cs typeface="Times New Roman" panose="02020603050405020304" pitchFamily="18" charset="0"/>
                        </a:rPr>
                        <a:t>Газпром ОАО</a:t>
                      </a:r>
                    </a:p>
                  </a:txBody>
                  <a:tcPr marL="285938"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38 833 904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1 065 054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effectLst/>
                          <a:latin typeface="Times New Roman" panose="02020603050405020304" pitchFamily="18" charset="0"/>
                          <a:cs typeface="Times New Roman" panose="02020603050405020304" pitchFamily="18" charset="0"/>
                        </a:rPr>
                        <a:t>452 713</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39 446 245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vMerge="1">
                  <a:txBody>
                    <a:bodyPr/>
                    <a:lstStyle/>
                    <a:p>
                      <a:endParaRPr lang="ru-RU"/>
                    </a:p>
                  </a:txBody>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261 684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261 684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rowSpan="2">
                  <a:txBody>
                    <a:bodyPr/>
                    <a:lstStyle/>
                    <a:p>
                      <a:pPr algn="l" fontAlgn="t"/>
                      <a:r>
                        <a:rPr lang="en-US" sz="1400" b="0" i="0" u="none" strike="noStrike">
                          <a:effectLst/>
                          <a:latin typeface="Times New Roman" panose="02020603050405020304" pitchFamily="18" charset="0"/>
                          <a:cs typeface="Times New Roman" panose="02020603050405020304" pitchFamily="18" charset="0"/>
                        </a:rPr>
                        <a:t>ADR </a:t>
                      </a:r>
                      <a:r>
                        <a:rPr lang="ru-RU" sz="1400" b="0" i="0" u="none" strike="noStrike">
                          <a:effectLst/>
                          <a:latin typeface="Times New Roman" panose="02020603050405020304" pitchFamily="18" charset="0"/>
                          <a:cs typeface="Times New Roman" panose="02020603050405020304" pitchFamily="18" charset="0"/>
                        </a:rPr>
                        <a:t>Мобил телесистем-СП</a:t>
                      </a:r>
                    </a:p>
                  </a:txBody>
                  <a:tcPr marL="285938"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22 241 419</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609 990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effectLst/>
                          <a:latin typeface="Times New Roman" panose="02020603050405020304" pitchFamily="18" charset="0"/>
                          <a:cs typeface="Times New Roman" panose="02020603050405020304" pitchFamily="18" charset="0"/>
                        </a:rPr>
                        <a:t>259 283</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22 592 126</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vMerge="1">
                  <a:txBody>
                    <a:bodyPr/>
                    <a:lstStyle/>
                    <a:p>
                      <a:endParaRPr lang="ru-RU"/>
                    </a:p>
                  </a:txBody>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149 875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149 875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rowSpan="2">
                  <a:txBody>
                    <a:bodyPr/>
                    <a:lstStyle/>
                    <a:p>
                      <a:pPr algn="l" fontAlgn="t"/>
                      <a:r>
                        <a:rPr lang="en-US" sz="1400" b="0" i="0" u="none" strike="noStrike">
                          <a:effectLst/>
                          <a:latin typeface="Times New Roman" panose="02020603050405020304" pitchFamily="18" charset="0"/>
                          <a:cs typeface="Times New Roman" panose="02020603050405020304" pitchFamily="18" charset="0"/>
                        </a:rPr>
                        <a:t>Dolby Laboratories inc.</a:t>
                      </a:r>
                    </a:p>
                  </a:txBody>
                  <a:tcPr marL="285938"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3 709 254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101 730</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effectLst/>
                          <a:latin typeface="Times New Roman" panose="02020603050405020304" pitchFamily="18" charset="0"/>
                          <a:cs typeface="Times New Roman" panose="02020603050405020304" pitchFamily="18" charset="0"/>
                        </a:rPr>
                        <a:t>43 241</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3 767 742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vMerge="1">
                  <a:txBody>
                    <a:bodyPr/>
                    <a:lstStyle/>
                    <a:p>
                      <a:endParaRPr lang="ru-RU"/>
                    </a:p>
                  </a:txBody>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24 995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24 995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rowSpan="2">
                  <a:txBody>
                    <a:bodyPr/>
                    <a:lstStyle/>
                    <a:p>
                      <a:pPr algn="l" fontAlgn="t"/>
                      <a:r>
                        <a:rPr lang="en-US" sz="1400" b="1" i="0" u="none" strike="noStrike">
                          <a:effectLst/>
                          <a:latin typeface="Times New Roman" panose="02020603050405020304" pitchFamily="18" charset="0"/>
                          <a:cs typeface="Times New Roman" panose="02020603050405020304" pitchFamily="18" charset="0"/>
                        </a:rPr>
                        <a:t>Entropic Communications I</a:t>
                      </a:r>
                    </a:p>
                  </a:txBody>
                  <a:tcPr marL="285938"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7 360 348</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7 360 348</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378029">
                <a:tc vMerge="1">
                  <a:txBody>
                    <a:bodyPr/>
                    <a:lstStyle/>
                    <a:p>
                      <a:endParaRPr lang="ru-RU"/>
                    </a:p>
                  </a:txBody>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49 105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dirty="0">
                          <a:effectLst/>
                          <a:latin typeface="Times New Roman" panose="02020603050405020304" pitchFamily="18" charset="0"/>
                          <a:cs typeface="Times New Roman" panose="02020603050405020304" pitchFamily="18" charset="0"/>
                        </a:rPr>
                        <a:t>49 105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215065">
                <a:tc rowSpan="2">
                  <a:txBody>
                    <a:bodyPr/>
                    <a:lstStyle/>
                    <a:p>
                      <a:pPr algn="l" fontAlgn="t"/>
                      <a:r>
                        <a:rPr lang="en-US" sz="1400" b="0" i="0" u="none" strike="noStrike">
                          <a:effectLst/>
                          <a:latin typeface="Times New Roman" panose="02020603050405020304" pitchFamily="18" charset="0"/>
                          <a:cs typeface="Times New Roman" panose="02020603050405020304" pitchFamily="18" charset="0"/>
                        </a:rPr>
                        <a:t>GDR AO "VTB BANK"</a:t>
                      </a:r>
                    </a:p>
                  </a:txBody>
                  <a:tcPr marL="285938"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44 399 094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1 217 684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effectLst/>
                          <a:latin typeface="Times New Roman" panose="02020603050405020304" pitchFamily="18" charset="0"/>
                          <a:cs typeface="Times New Roman" panose="02020603050405020304" pitchFamily="18" charset="0"/>
                        </a:rPr>
                        <a:t>517 591</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45 099 188</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vMerge="1">
                  <a:txBody>
                    <a:bodyPr/>
                    <a:lstStyle/>
                    <a:p>
                      <a:endParaRPr lang="ru-RU"/>
                    </a:p>
                  </a:txBody>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299 185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299 185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rowSpan="2">
                  <a:txBody>
                    <a:bodyPr/>
                    <a:lstStyle/>
                    <a:p>
                      <a:pPr algn="l" fontAlgn="t"/>
                      <a:r>
                        <a:rPr lang="en-US" sz="1400" b="0" i="0" u="none" strike="noStrike">
                          <a:effectLst/>
                          <a:latin typeface="Times New Roman" panose="02020603050405020304" pitchFamily="18" charset="0"/>
                          <a:cs typeface="Times New Roman" panose="02020603050405020304" pitchFamily="18" charset="0"/>
                        </a:rPr>
                        <a:t>GDR </a:t>
                      </a:r>
                      <a:r>
                        <a:rPr lang="ru-RU" sz="1400" b="0" i="0" u="none" strike="noStrike">
                          <a:effectLst/>
                          <a:latin typeface="Times New Roman" panose="02020603050405020304" pitchFamily="18" charset="0"/>
                          <a:cs typeface="Times New Roman" panose="02020603050405020304" pitchFamily="18" charset="0"/>
                        </a:rPr>
                        <a:t>ОАО Новолипецкий мета</a:t>
                      </a:r>
                    </a:p>
                  </a:txBody>
                  <a:tcPr marL="285938"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16 063 361</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440 552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187 262</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effectLst/>
                          <a:latin typeface="Times New Roman" panose="02020603050405020304" pitchFamily="18" charset="0"/>
                          <a:cs typeface="Times New Roman" panose="02020603050405020304" pitchFamily="18" charset="0"/>
                        </a:rPr>
                        <a:t>16 316 651</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4386">
                <a:tc vMerge="1">
                  <a:txBody>
                    <a:bodyPr/>
                    <a:lstStyle/>
                    <a:p>
                      <a:endParaRPr lang="ru-RU"/>
                    </a:p>
                  </a:txBody>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108 244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кол-во</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effectLst/>
                          <a:latin typeface="Times New Roman" panose="02020603050405020304" pitchFamily="18" charset="0"/>
                          <a:cs typeface="Times New Roman" panose="02020603050405020304" pitchFamily="18" charset="0"/>
                        </a:rPr>
                        <a:t>108 244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400" b="0"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065">
                <a:tc rowSpan="2">
                  <a:txBody>
                    <a:bodyPr/>
                    <a:lstStyle/>
                    <a:p>
                      <a:pPr algn="l" fontAlgn="t"/>
                      <a:r>
                        <a:rPr lang="en-US" sz="1400" b="1" i="0" u="none" strike="noStrike">
                          <a:effectLst/>
                          <a:latin typeface="Times New Roman" panose="02020603050405020304" pitchFamily="18" charset="0"/>
                          <a:cs typeface="Times New Roman" panose="02020603050405020304" pitchFamily="18" charset="0"/>
                        </a:rPr>
                        <a:t>Ternium SA - Sponsored</a:t>
                      </a:r>
                    </a:p>
                  </a:txBody>
                  <a:tcPr marL="285938"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16300339,1</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3 498 749</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19 799 088</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dirty="0">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215065">
                <a:tc vMerge="1">
                  <a:txBody>
                    <a:bodyPr/>
                    <a:lstStyle/>
                    <a:p>
                      <a:endParaRPr lang="ru-RU"/>
                    </a:p>
                  </a:txBody>
                  <a:tcPr/>
                </a:tc>
                <a:tc>
                  <a:txBody>
                    <a:bodyPr/>
                    <a:lstStyle/>
                    <a:p>
                      <a:pPr algn="r" fontAlgn="t"/>
                      <a:r>
                        <a:rPr lang="ru-RU" sz="1400" b="1" i="0" u="none" strike="noStrike">
                          <a:effectLst/>
                          <a:latin typeface="Times New Roman" panose="02020603050405020304" pitchFamily="18" charset="0"/>
                          <a:cs typeface="Times New Roman" panose="02020603050405020304" pitchFamily="18" charset="0"/>
                        </a:rPr>
                        <a:t>109840,56</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dirty="0">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dirty="0">
                          <a:effectLst/>
                          <a:latin typeface="Times New Roman" panose="02020603050405020304" pitchFamily="18" charset="0"/>
                          <a:cs typeface="Times New Roman" panose="02020603050405020304" pitchFamily="18" charset="0"/>
                        </a:rPr>
                        <a:t>23 584</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t"/>
                      <a:r>
                        <a:rPr lang="ru-RU" sz="1400" b="1" i="0" u="none" strike="noStrike">
                          <a:effectLst/>
                          <a:latin typeface="Times New Roman" panose="02020603050405020304" pitchFamily="18" charset="0"/>
                          <a:cs typeface="Times New Roman" panose="02020603050405020304" pitchFamily="18" charset="0"/>
                        </a:rPr>
                        <a:t>133 425</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dirty="0">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r" fontAlgn="t"/>
                      <a:r>
                        <a:rPr lang="ru-RU" sz="1400" b="1" i="0" u="none" strike="noStrike" dirty="0">
                          <a:effectLst/>
                          <a:latin typeface="Times New Roman" panose="02020603050405020304" pitchFamily="18" charset="0"/>
                          <a:cs typeface="Times New Roman" panose="02020603050405020304" pitchFamily="18" charset="0"/>
                        </a:rPr>
                        <a:t> </a:t>
                      </a:r>
                    </a:p>
                  </a:txBody>
                  <a:tcPr marL="5295" marR="5295" marT="70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bl>
          </a:graphicData>
        </a:graphic>
      </p:graphicFrame>
    </p:spTree>
    <p:extLst>
      <p:ext uri="{BB962C8B-B14F-4D97-AF65-F5344CB8AC3E}">
        <p14:creationId xmlns:p14="http://schemas.microsoft.com/office/powerpoint/2010/main" val="317462397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4294967295"/>
            <p:extLst>
              <p:ext uri="{D42A27DB-BD31-4B8C-83A1-F6EECF244321}">
                <p14:modId xmlns:p14="http://schemas.microsoft.com/office/powerpoint/2010/main" val="2892384778"/>
              </p:ext>
            </p:extLst>
          </p:nvPr>
        </p:nvGraphicFramePr>
        <p:xfrm>
          <a:off x="323525" y="731838"/>
          <a:ext cx="8064898" cy="4449710"/>
        </p:xfrm>
        <a:graphic>
          <a:graphicData uri="http://schemas.openxmlformats.org/drawingml/2006/table">
            <a:tbl>
              <a:tblPr/>
              <a:tblGrid>
                <a:gridCol w="1935576"/>
                <a:gridCol w="1774278"/>
                <a:gridCol w="2061028"/>
                <a:gridCol w="2294016"/>
              </a:tblGrid>
              <a:tr h="1127327">
                <a:tc gridSpan="4">
                  <a:txBody>
                    <a:bodyPr/>
                    <a:lstStyle/>
                    <a:p>
                      <a:pPr algn="ctr" fontAlgn="ctr"/>
                      <a:r>
                        <a:rPr lang="ru-RU" sz="1800" b="1" i="0" u="none" strike="noStrike" dirty="0">
                          <a:solidFill>
                            <a:srgbClr val="000000"/>
                          </a:solidFill>
                          <a:effectLst/>
                          <a:latin typeface="Times New Roman"/>
                        </a:rPr>
                        <a:t>Анализ счета 6160 "Прочие доходы от финансирования"</a:t>
                      </a:r>
                      <a:br>
                        <a:rPr lang="ru-RU" sz="1800" b="1" i="0" u="none" strike="noStrike" dirty="0">
                          <a:solidFill>
                            <a:srgbClr val="000000"/>
                          </a:solidFill>
                          <a:effectLst/>
                          <a:latin typeface="Times New Roman"/>
                        </a:rPr>
                      </a:br>
                      <a:r>
                        <a:rPr lang="ru-RU" sz="1800" b="1" i="0" u="none" strike="noStrike" dirty="0">
                          <a:solidFill>
                            <a:srgbClr val="000000"/>
                          </a:solidFill>
                          <a:effectLst/>
                          <a:latin typeface="Times New Roman"/>
                        </a:rPr>
                        <a:t> за 2014 г.</a:t>
                      </a:r>
                    </a:p>
                  </a:txBody>
                  <a:tcPr marL="7063" marR="7063" marT="9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899462">
                <a:tc>
                  <a:txBody>
                    <a:bodyPr/>
                    <a:lstStyle/>
                    <a:p>
                      <a:pPr algn="l" fontAlgn="ctr"/>
                      <a:r>
                        <a:rPr lang="ru-RU" sz="2000" b="0" i="0" u="none" strike="noStrike" dirty="0">
                          <a:solidFill>
                            <a:srgbClr val="000000"/>
                          </a:solidFill>
                          <a:effectLst/>
                          <a:latin typeface="Times New Roman"/>
                        </a:rPr>
                        <a:t>Выводимые данные:</a:t>
                      </a:r>
                    </a:p>
                  </a:txBody>
                  <a:tcPr marL="7063" marR="7063" marT="9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ru-RU" sz="2000" b="0" i="0" u="none" strike="noStrike" dirty="0">
                          <a:solidFill>
                            <a:srgbClr val="000000"/>
                          </a:solidFill>
                          <a:effectLst/>
                          <a:latin typeface="Times New Roman"/>
                        </a:rPr>
                        <a:t>БУ (данные бухгалтерского учета)</a:t>
                      </a:r>
                    </a:p>
                    <a:p>
                      <a:pPr algn="l" fontAlgn="b"/>
                      <a:r>
                        <a:rPr lang="ru-RU" sz="2000" b="0" i="0" u="none" strike="noStrike" dirty="0">
                          <a:solidFill>
                            <a:srgbClr val="000000"/>
                          </a:solidFill>
                          <a:effectLst/>
                          <a:latin typeface="Times New Roman"/>
                        </a:rPr>
                        <a:t> </a:t>
                      </a:r>
                    </a:p>
                    <a:p>
                      <a:pPr algn="l" fontAlgn="b"/>
                      <a:r>
                        <a:rPr lang="ru-RU" sz="2000" b="0" i="0" u="none" strike="noStrike" dirty="0">
                          <a:solidFill>
                            <a:srgbClr val="000000"/>
                          </a:solidFill>
                          <a:effectLst/>
                          <a:latin typeface="Times New Roman"/>
                        </a:rPr>
                        <a:t> </a:t>
                      </a:r>
                    </a:p>
                  </a:txBody>
                  <a:tcPr marL="7063" marR="7063" marT="94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ru-RU" sz="1800" b="0" i="0" u="none" strike="noStrike" dirty="0">
                        <a:solidFill>
                          <a:srgbClr val="000000"/>
                        </a:solidFill>
                        <a:effectLst/>
                        <a:latin typeface="Times New Roman"/>
                      </a:endParaRPr>
                    </a:p>
                  </a:txBody>
                  <a:tcPr marL="9417" marR="9417" marT="94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ru-RU" sz="1800" b="0" i="0" u="none" strike="noStrike" dirty="0">
                        <a:solidFill>
                          <a:srgbClr val="000000"/>
                        </a:solidFill>
                        <a:effectLst/>
                        <a:latin typeface="Times New Roman"/>
                      </a:endParaRPr>
                    </a:p>
                  </a:txBody>
                  <a:tcPr marL="9417" marR="9417" marT="94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821">
                <a:tc>
                  <a:txBody>
                    <a:bodyPr/>
                    <a:lstStyle/>
                    <a:p>
                      <a:pPr algn="l" fontAlgn="ctr"/>
                      <a:r>
                        <a:rPr lang="ru-RU" sz="1800" b="1" i="0" u="none" strike="noStrike">
                          <a:solidFill>
                            <a:srgbClr val="000000"/>
                          </a:solidFill>
                          <a:effectLst/>
                          <a:latin typeface="Times New Roman"/>
                        </a:rPr>
                        <a:t>Счет</a:t>
                      </a:r>
                    </a:p>
                  </a:txBody>
                  <a:tcPr marL="7063" marR="7063" marT="9417" marB="0" anchor="ctr">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CC00"/>
                    </a:solidFill>
                  </a:tcPr>
                </a:tc>
                <a:tc>
                  <a:txBody>
                    <a:bodyPr/>
                    <a:lstStyle/>
                    <a:p>
                      <a:pPr algn="ctr" fontAlgn="ctr"/>
                      <a:r>
                        <a:rPr lang="ru-RU" sz="1800" b="1" i="0" u="none" strike="noStrike">
                          <a:solidFill>
                            <a:srgbClr val="000000"/>
                          </a:solidFill>
                          <a:effectLst/>
                          <a:latin typeface="Times New Roman"/>
                        </a:rPr>
                        <a:t>Кор. Счет</a:t>
                      </a:r>
                    </a:p>
                  </a:txBody>
                  <a:tcPr marL="7063" marR="7063" marT="9417" marB="0" anchor="ctr">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CC00"/>
                    </a:solidFill>
                  </a:tcPr>
                </a:tc>
                <a:tc>
                  <a:txBody>
                    <a:bodyPr/>
                    <a:lstStyle/>
                    <a:p>
                      <a:pPr algn="ctr" fontAlgn="ctr"/>
                      <a:r>
                        <a:rPr lang="ru-RU" sz="1800" b="1" i="0" u="none" strike="noStrike">
                          <a:solidFill>
                            <a:srgbClr val="000000"/>
                          </a:solidFill>
                          <a:effectLst/>
                          <a:latin typeface="Times New Roman"/>
                        </a:rPr>
                        <a:t>Дебет</a:t>
                      </a:r>
                    </a:p>
                  </a:txBody>
                  <a:tcPr marL="7063" marR="7063" marT="9417" marB="0" anchor="ctr">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CC00"/>
                    </a:solidFill>
                  </a:tcPr>
                </a:tc>
                <a:tc>
                  <a:txBody>
                    <a:bodyPr/>
                    <a:lstStyle/>
                    <a:p>
                      <a:pPr algn="ctr" fontAlgn="ctr"/>
                      <a:r>
                        <a:rPr lang="ru-RU" sz="1800" b="1" i="0" u="none" strike="noStrike" dirty="0">
                          <a:solidFill>
                            <a:srgbClr val="000000"/>
                          </a:solidFill>
                          <a:effectLst/>
                          <a:latin typeface="Times New Roman"/>
                        </a:rPr>
                        <a:t>Кредит</a:t>
                      </a:r>
                    </a:p>
                  </a:txBody>
                  <a:tcPr marL="7063" marR="7063" marT="9417" marB="0" anchor="ctr">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CC00"/>
                    </a:solidFill>
                  </a:tcPr>
                </a:tc>
              </a:tr>
              <a:tr h="599641">
                <a:tc>
                  <a:txBody>
                    <a:bodyPr/>
                    <a:lstStyle/>
                    <a:p>
                      <a:pPr algn="l" fontAlgn="t"/>
                      <a:r>
                        <a:rPr lang="ru-RU" sz="1800" b="0" i="0" u="none" strike="noStrike">
                          <a:solidFill>
                            <a:srgbClr val="000000"/>
                          </a:solidFill>
                          <a:effectLst/>
                          <a:latin typeface="Times New Roman"/>
                        </a:rPr>
                        <a:t>6160</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l" fontAlgn="t"/>
                      <a:r>
                        <a:rPr lang="ru-RU" sz="1800" b="0" i="0" u="none" strike="noStrike" dirty="0">
                          <a:solidFill>
                            <a:srgbClr val="000000"/>
                          </a:solidFill>
                          <a:effectLst/>
                          <a:latin typeface="Times New Roman"/>
                        </a:rPr>
                        <a:t>Начальное сальдо</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r" fontAlgn="t"/>
                      <a:r>
                        <a:rPr lang="ru-RU" sz="1800" b="0" i="0" u="none" strike="noStrike">
                          <a:solidFill>
                            <a:srgbClr val="000000"/>
                          </a:solidFill>
                          <a:effectLst/>
                          <a:latin typeface="Times New Roman"/>
                        </a:rPr>
                        <a:t> </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r" fontAlgn="t"/>
                      <a:r>
                        <a:rPr lang="ru-RU" sz="1800" b="0" i="0" u="none" strike="noStrike" dirty="0">
                          <a:solidFill>
                            <a:srgbClr val="000000"/>
                          </a:solidFill>
                          <a:effectLst/>
                          <a:latin typeface="Times New Roman"/>
                        </a:rPr>
                        <a:t> </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r>
              <a:tr h="299821">
                <a:tc>
                  <a:txBody>
                    <a:bodyPr/>
                    <a:lstStyle/>
                    <a:p>
                      <a:pPr algn="l" fontAlgn="t"/>
                      <a:r>
                        <a:rPr lang="ru-RU" sz="1800" b="0" i="0" u="none" strike="noStrike">
                          <a:solidFill>
                            <a:srgbClr val="000000"/>
                          </a:solidFill>
                          <a:effectLst/>
                          <a:latin typeface="Times New Roman"/>
                        </a:rPr>
                        <a:t> </a:t>
                      </a:r>
                    </a:p>
                  </a:txBody>
                  <a:tcPr marL="127136"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tcPr>
                </a:tc>
                <a:tc>
                  <a:txBody>
                    <a:bodyPr/>
                    <a:lstStyle/>
                    <a:p>
                      <a:pPr algn="l" fontAlgn="t"/>
                      <a:r>
                        <a:rPr lang="ru-RU" sz="1800" b="0" i="0" u="none" strike="noStrike">
                          <a:solidFill>
                            <a:srgbClr val="000000"/>
                          </a:solidFill>
                          <a:effectLst/>
                          <a:latin typeface="Times New Roman"/>
                        </a:rPr>
                        <a:t>1100</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tcPr>
                </a:tc>
                <a:tc>
                  <a:txBody>
                    <a:bodyPr/>
                    <a:lstStyle/>
                    <a:p>
                      <a:pPr algn="r" fontAlgn="t"/>
                      <a:r>
                        <a:rPr lang="ru-RU" sz="1800" b="0" i="0" u="none" strike="noStrike">
                          <a:solidFill>
                            <a:srgbClr val="000000"/>
                          </a:solidFill>
                          <a:effectLst/>
                          <a:latin typeface="Times New Roman"/>
                        </a:rPr>
                        <a:t> </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tcPr>
                </a:tc>
                <a:tc>
                  <a:txBody>
                    <a:bodyPr/>
                    <a:lstStyle/>
                    <a:p>
                      <a:pPr algn="r" fontAlgn="t"/>
                      <a:r>
                        <a:rPr lang="ru-RU" sz="1800" b="0" i="0" u="none" strike="noStrike" dirty="0">
                          <a:solidFill>
                            <a:srgbClr val="000000"/>
                          </a:solidFill>
                          <a:effectLst/>
                          <a:latin typeface="Times New Roman"/>
                        </a:rPr>
                        <a:t>4 413 085,00</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tcPr>
                </a:tc>
              </a:tr>
              <a:tr h="299821">
                <a:tc>
                  <a:txBody>
                    <a:bodyPr/>
                    <a:lstStyle/>
                    <a:p>
                      <a:pPr algn="l" fontAlgn="t"/>
                      <a:r>
                        <a:rPr lang="ru-RU" sz="1800" b="0" i="0" u="none" strike="noStrike">
                          <a:solidFill>
                            <a:srgbClr val="000000"/>
                          </a:solidFill>
                          <a:effectLst/>
                          <a:latin typeface="Times New Roman"/>
                        </a:rPr>
                        <a:t> </a:t>
                      </a:r>
                    </a:p>
                  </a:txBody>
                  <a:tcPr marL="127136"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tcPr>
                </a:tc>
                <a:tc>
                  <a:txBody>
                    <a:bodyPr/>
                    <a:lstStyle/>
                    <a:p>
                      <a:pPr algn="l" fontAlgn="t"/>
                      <a:r>
                        <a:rPr lang="ru-RU" sz="1800" b="0" i="0" u="none" strike="noStrike">
                          <a:solidFill>
                            <a:srgbClr val="000000"/>
                          </a:solidFill>
                          <a:effectLst/>
                          <a:latin typeface="Times New Roman"/>
                        </a:rPr>
                        <a:t>5600</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tcPr>
                </a:tc>
                <a:tc>
                  <a:txBody>
                    <a:bodyPr/>
                    <a:lstStyle/>
                    <a:p>
                      <a:pPr algn="r" fontAlgn="t"/>
                      <a:r>
                        <a:rPr lang="ru-RU" sz="1800" b="0" i="0" u="none" strike="noStrike" dirty="0">
                          <a:solidFill>
                            <a:srgbClr val="000000"/>
                          </a:solidFill>
                          <a:effectLst/>
                          <a:latin typeface="Times New Roman"/>
                        </a:rPr>
                        <a:t>4 413 085,00</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tcPr>
                </a:tc>
                <a:tc>
                  <a:txBody>
                    <a:bodyPr/>
                    <a:lstStyle/>
                    <a:p>
                      <a:pPr algn="r" fontAlgn="t"/>
                      <a:r>
                        <a:rPr lang="ru-RU" sz="1800" b="0" i="0" u="none" strike="noStrike" dirty="0">
                          <a:solidFill>
                            <a:srgbClr val="000000"/>
                          </a:solidFill>
                          <a:effectLst/>
                          <a:latin typeface="Times New Roman"/>
                        </a:rPr>
                        <a:t> </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tcPr>
                </a:tc>
              </a:tr>
              <a:tr h="299821">
                <a:tc>
                  <a:txBody>
                    <a:bodyPr/>
                    <a:lstStyle/>
                    <a:p>
                      <a:pPr algn="l" fontAlgn="t"/>
                      <a:r>
                        <a:rPr lang="ru-RU" sz="1800" b="0" i="0" u="none" strike="noStrike">
                          <a:solidFill>
                            <a:srgbClr val="000000"/>
                          </a:solidFill>
                          <a:effectLst/>
                          <a:latin typeface="Times New Roman"/>
                        </a:rPr>
                        <a:t> </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l" fontAlgn="t"/>
                      <a:r>
                        <a:rPr lang="ru-RU" sz="1800" b="0" i="0" u="none" strike="noStrike" dirty="0">
                          <a:solidFill>
                            <a:srgbClr val="000000"/>
                          </a:solidFill>
                          <a:effectLst/>
                          <a:latin typeface="Times New Roman"/>
                        </a:rPr>
                        <a:t>Оборот</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r" fontAlgn="t"/>
                      <a:r>
                        <a:rPr lang="ru-RU" sz="1800" b="1" i="0" u="none" strike="noStrike" dirty="0">
                          <a:solidFill>
                            <a:srgbClr val="000000"/>
                          </a:solidFill>
                          <a:effectLst/>
                          <a:latin typeface="Times New Roman"/>
                        </a:rPr>
                        <a:t>4 413 085,00</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r" fontAlgn="t"/>
                      <a:r>
                        <a:rPr lang="ru-RU" sz="1800" b="1" i="0" u="none" strike="noStrike" dirty="0">
                          <a:solidFill>
                            <a:srgbClr val="000000"/>
                          </a:solidFill>
                          <a:effectLst/>
                          <a:latin typeface="Times New Roman"/>
                        </a:rPr>
                        <a:t>4 413 085,00</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r>
              <a:tr h="599641">
                <a:tc>
                  <a:txBody>
                    <a:bodyPr/>
                    <a:lstStyle/>
                    <a:p>
                      <a:pPr algn="l" fontAlgn="t"/>
                      <a:r>
                        <a:rPr lang="ru-RU" sz="1800" b="0" i="0" u="none" strike="noStrike" dirty="0">
                          <a:solidFill>
                            <a:srgbClr val="000000"/>
                          </a:solidFill>
                          <a:effectLst/>
                          <a:latin typeface="Times New Roman"/>
                        </a:rPr>
                        <a:t> </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l" fontAlgn="t"/>
                      <a:r>
                        <a:rPr lang="ru-RU" sz="1800" b="0" i="0" u="none" strike="noStrike">
                          <a:solidFill>
                            <a:srgbClr val="000000"/>
                          </a:solidFill>
                          <a:effectLst/>
                          <a:latin typeface="Times New Roman"/>
                        </a:rPr>
                        <a:t>Конечное сальдо</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r" fontAlgn="t"/>
                      <a:r>
                        <a:rPr lang="ru-RU" sz="1800" b="0" i="0" u="none" strike="noStrike">
                          <a:solidFill>
                            <a:srgbClr val="000000"/>
                          </a:solidFill>
                          <a:effectLst/>
                          <a:latin typeface="Times New Roman"/>
                        </a:rPr>
                        <a:t> </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c>
                  <a:txBody>
                    <a:bodyPr/>
                    <a:lstStyle/>
                    <a:p>
                      <a:pPr algn="r" fontAlgn="t"/>
                      <a:r>
                        <a:rPr lang="ru-RU" sz="1800" b="0" i="0" u="none" strike="noStrike" dirty="0">
                          <a:solidFill>
                            <a:srgbClr val="000000"/>
                          </a:solidFill>
                          <a:effectLst/>
                          <a:latin typeface="Times New Roman"/>
                        </a:rPr>
                        <a:t> </a:t>
                      </a:r>
                    </a:p>
                  </a:txBody>
                  <a:tcPr marL="7063" marR="7063" marT="9417" marB="0">
                    <a:lnL w="6350" cap="flat" cmpd="sng" algn="ctr">
                      <a:solidFill>
                        <a:srgbClr val="993300"/>
                      </a:solidFill>
                      <a:prstDash val="solid"/>
                      <a:round/>
                      <a:headEnd type="none" w="med" len="med"/>
                      <a:tailEnd type="none" w="med" len="med"/>
                    </a:lnL>
                    <a:lnR w="6350" cap="flat" cmpd="sng" algn="ctr">
                      <a:solidFill>
                        <a:srgbClr val="993300"/>
                      </a:solidFill>
                      <a:prstDash val="solid"/>
                      <a:round/>
                      <a:headEnd type="none" w="med" len="med"/>
                      <a:tailEnd type="none" w="med" len="med"/>
                    </a:lnR>
                    <a:lnT w="6350" cap="flat" cmpd="sng" algn="ctr">
                      <a:solidFill>
                        <a:srgbClr val="993300"/>
                      </a:solidFill>
                      <a:prstDash val="solid"/>
                      <a:round/>
                      <a:headEnd type="none" w="med" len="med"/>
                      <a:tailEnd type="none" w="med" len="med"/>
                    </a:lnT>
                    <a:lnB w="6350" cap="flat" cmpd="sng" algn="ctr">
                      <a:solidFill>
                        <a:srgbClr val="993300"/>
                      </a:solidFill>
                      <a:prstDash val="solid"/>
                      <a:round/>
                      <a:headEnd type="none" w="med" len="med"/>
                      <a:tailEnd type="none" w="med" len="med"/>
                    </a:lnB>
                    <a:solidFill>
                      <a:srgbClr val="FFFF99"/>
                    </a:solidFill>
                  </a:tcPr>
                </a:tc>
              </a:tr>
            </a:tbl>
          </a:graphicData>
        </a:graphic>
      </p:graphicFrame>
    </p:spTree>
    <p:extLst>
      <p:ext uri="{BB962C8B-B14F-4D97-AF65-F5344CB8AC3E}">
        <p14:creationId xmlns:p14="http://schemas.microsoft.com/office/powerpoint/2010/main" val="38605657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4294967295"/>
            <p:extLst>
              <p:ext uri="{D42A27DB-BD31-4B8C-83A1-F6EECF244321}">
                <p14:modId xmlns:p14="http://schemas.microsoft.com/office/powerpoint/2010/main" val="628334308"/>
              </p:ext>
            </p:extLst>
          </p:nvPr>
        </p:nvGraphicFramePr>
        <p:xfrm>
          <a:off x="323528" y="54218"/>
          <a:ext cx="8352928" cy="6267898"/>
        </p:xfrm>
        <a:graphic>
          <a:graphicData uri="http://schemas.openxmlformats.org/drawingml/2006/table">
            <a:tbl>
              <a:tblPr/>
              <a:tblGrid>
                <a:gridCol w="4711908"/>
                <a:gridCol w="3641020"/>
              </a:tblGrid>
              <a:tr h="764739">
                <a:tc gridSpan="2">
                  <a:txBody>
                    <a:bodyPr/>
                    <a:lstStyle/>
                    <a:p>
                      <a:pPr algn="ctr" fontAlgn="b"/>
                      <a:r>
                        <a:rPr lang="ru-RU" sz="2400" b="1" i="0" u="none" strike="noStrike" dirty="0">
                          <a:solidFill>
                            <a:srgbClr val="000000"/>
                          </a:solidFill>
                          <a:effectLst/>
                          <a:latin typeface="Times New Roman"/>
                        </a:rPr>
                        <a:t>Расчет дохода от прироста стоимости при реализации акций за 2014 год</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r h="622436">
                <a:tc>
                  <a:txBody>
                    <a:bodyPr/>
                    <a:lstStyle/>
                    <a:p>
                      <a:pPr algn="l" fontAlgn="b"/>
                      <a:r>
                        <a:rPr lang="ru-RU" sz="2400" b="1" i="0" u="none" strike="noStrike" dirty="0">
                          <a:solidFill>
                            <a:srgbClr val="000000"/>
                          </a:solidFill>
                          <a:effectLst/>
                          <a:latin typeface="Times New Roman"/>
                        </a:rPr>
                        <a:t>Цена реализации акций</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ru-RU" sz="2400" b="1" i="0" u="none" strike="noStrike">
                          <a:solidFill>
                            <a:srgbClr val="000000"/>
                          </a:solidFill>
                          <a:effectLst/>
                          <a:latin typeface="Times New Roman"/>
                        </a:rPr>
                        <a:t>27 159 437</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622436">
                <a:tc>
                  <a:txBody>
                    <a:bodyPr/>
                    <a:lstStyle/>
                    <a:p>
                      <a:pPr algn="l" fontAlgn="b"/>
                      <a:r>
                        <a:rPr lang="en-US" sz="2400" b="0" i="0" u="none" strike="noStrike" dirty="0">
                          <a:solidFill>
                            <a:srgbClr val="000000"/>
                          </a:solidFill>
                          <a:effectLst/>
                          <a:latin typeface="Times New Roman"/>
                        </a:rPr>
                        <a:t>Entropic Communications I</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2400" b="0" i="1" u="none" strike="noStrike">
                          <a:solidFill>
                            <a:srgbClr val="000000"/>
                          </a:solidFill>
                          <a:effectLst/>
                          <a:latin typeface="Times New Roman"/>
                        </a:rPr>
                        <a:t>7 360 348</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2436">
                <a:tc>
                  <a:txBody>
                    <a:bodyPr/>
                    <a:lstStyle/>
                    <a:p>
                      <a:pPr algn="l" fontAlgn="b"/>
                      <a:r>
                        <a:rPr lang="en-US" sz="2400" b="0" i="0" u="none" strike="noStrike" dirty="0" err="1">
                          <a:solidFill>
                            <a:srgbClr val="000000"/>
                          </a:solidFill>
                          <a:effectLst/>
                          <a:latin typeface="Times New Roman"/>
                        </a:rPr>
                        <a:t>Ternium</a:t>
                      </a:r>
                      <a:r>
                        <a:rPr lang="en-US" sz="2400" b="0" i="0" u="none" strike="noStrike" dirty="0">
                          <a:solidFill>
                            <a:srgbClr val="000000"/>
                          </a:solidFill>
                          <a:effectLst/>
                          <a:latin typeface="Times New Roman"/>
                        </a:rPr>
                        <a:t> SA - Sponsored</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2400" b="0" i="1" u="none" strike="noStrike">
                          <a:solidFill>
                            <a:srgbClr val="000000"/>
                          </a:solidFill>
                          <a:effectLst/>
                          <a:latin typeface="Times New Roman"/>
                        </a:rPr>
                        <a:t>19 799 088</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2213">
                <a:tc>
                  <a:txBody>
                    <a:bodyPr/>
                    <a:lstStyle/>
                    <a:p>
                      <a:pPr algn="ctr" fontAlgn="ctr"/>
                      <a:r>
                        <a:rPr lang="ru-RU" sz="2400" b="1" i="0" u="none" strike="noStrike" dirty="0">
                          <a:solidFill>
                            <a:srgbClr val="000000"/>
                          </a:solidFill>
                          <a:effectLst/>
                          <a:latin typeface="Times New Roman"/>
                        </a:rPr>
                        <a:t>Первоначальная </a:t>
                      </a:r>
                      <a:r>
                        <a:rPr lang="ru-RU" sz="2400" b="1" i="0" u="none" strike="noStrike" dirty="0" err="1" smtClean="0">
                          <a:solidFill>
                            <a:srgbClr val="000000"/>
                          </a:solidFill>
                          <a:effectLst/>
                          <a:latin typeface="Times New Roman"/>
                        </a:rPr>
                        <a:t>стомость</a:t>
                      </a:r>
                      <a:r>
                        <a:rPr lang="ru-RU" sz="2400" b="1" i="0" u="none" strike="noStrike" dirty="0" smtClean="0">
                          <a:solidFill>
                            <a:srgbClr val="000000"/>
                          </a:solidFill>
                          <a:effectLst/>
                          <a:latin typeface="Times New Roman"/>
                        </a:rPr>
                        <a:t> </a:t>
                      </a:r>
                      <a:r>
                        <a:rPr lang="ru-RU" sz="2400" b="1" i="0" u="none" strike="noStrike" dirty="0">
                          <a:solidFill>
                            <a:srgbClr val="000000"/>
                          </a:solidFill>
                          <a:effectLst/>
                          <a:latin typeface="Times New Roman"/>
                        </a:rPr>
                        <a:t>акций</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ru-RU" sz="2400" b="1" i="0" u="none" strike="noStrike" dirty="0">
                          <a:solidFill>
                            <a:srgbClr val="000000"/>
                          </a:solidFill>
                          <a:effectLst/>
                          <a:latin typeface="Times New Roman"/>
                        </a:rPr>
                        <a:t>22 746 </a:t>
                      </a:r>
                      <a:r>
                        <a:rPr lang="ru-RU" sz="2400" b="1" i="0" u="none" strike="noStrike" dirty="0" smtClean="0">
                          <a:solidFill>
                            <a:srgbClr val="000000"/>
                          </a:solidFill>
                          <a:effectLst/>
                          <a:latin typeface="Times New Roman"/>
                        </a:rPr>
                        <a:t>352</a:t>
                      </a:r>
                    </a:p>
                    <a:p>
                      <a:pPr algn="r" fontAlgn="t"/>
                      <a:endParaRPr lang="ru-RU" sz="2400" b="1" i="0" u="none" strike="noStrike" dirty="0">
                        <a:solidFill>
                          <a:srgbClr val="000000"/>
                        </a:solidFill>
                        <a:effectLst/>
                        <a:latin typeface="Times New Roman"/>
                      </a:endParaRP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622436">
                <a:tc>
                  <a:txBody>
                    <a:bodyPr/>
                    <a:lstStyle/>
                    <a:p>
                      <a:pPr algn="l" fontAlgn="b"/>
                      <a:r>
                        <a:rPr lang="en-US" sz="2400" b="0" i="0" u="none" strike="noStrike" dirty="0">
                          <a:solidFill>
                            <a:srgbClr val="000000"/>
                          </a:solidFill>
                          <a:effectLst/>
                          <a:latin typeface="Times New Roman"/>
                        </a:rPr>
                        <a:t>Entropic Communications I</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2400" b="0" i="1" u="none" strike="noStrike" dirty="0">
                          <a:solidFill>
                            <a:srgbClr val="000000"/>
                          </a:solidFill>
                          <a:effectLst/>
                          <a:latin typeface="Times New Roman"/>
                        </a:rPr>
                        <a:t>6 446 </a:t>
                      </a:r>
                      <a:r>
                        <a:rPr lang="ru-RU" sz="2400" b="0" i="1" u="none" strike="noStrike" dirty="0" smtClean="0">
                          <a:solidFill>
                            <a:srgbClr val="000000"/>
                          </a:solidFill>
                          <a:effectLst/>
                          <a:latin typeface="Times New Roman"/>
                        </a:rPr>
                        <a:t>013</a:t>
                      </a:r>
                      <a:endParaRPr lang="ru-RU" sz="2400" b="0" i="1" u="none" strike="noStrike" dirty="0">
                        <a:solidFill>
                          <a:srgbClr val="000000"/>
                        </a:solidFill>
                        <a:effectLst/>
                        <a:latin typeface="Times New Roman"/>
                      </a:endParaRP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2436">
                <a:tc>
                  <a:txBody>
                    <a:bodyPr/>
                    <a:lstStyle/>
                    <a:p>
                      <a:pPr algn="l" fontAlgn="b"/>
                      <a:r>
                        <a:rPr lang="en-US" sz="2400" b="0" i="0" u="none" strike="noStrike" dirty="0" err="1">
                          <a:solidFill>
                            <a:srgbClr val="000000"/>
                          </a:solidFill>
                          <a:effectLst/>
                          <a:latin typeface="Times New Roman"/>
                        </a:rPr>
                        <a:t>Ternium</a:t>
                      </a:r>
                      <a:r>
                        <a:rPr lang="en-US" sz="2400" b="0" i="0" u="none" strike="noStrike" dirty="0">
                          <a:solidFill>
                            <a:srgbClr val="000000"/>
                          </a:solidFill>
                          <a:effectLst/>
                          <a:latin typeface="Times New Roman"/>
                        </a:rPr>
                        <a:t> SA - Sponsored</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0" i="1" u="none" strike="noStrike">
                          <a:solidFill>
                            <a:srgbClr val="000000"/>
                          </a:solidFill>
                          <a:effectLst/>
                          <a:latin typeface="Times New Roman"/>
                        </a:rPr>
                        <a:t>16 300 339</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2213">
                <a:tc>
                  <a:txBody>
                    <a:bodyPr/>
                    <a:lstStyle/>
                    <a:p>
                      <a:pPr algn="ctr" fontAlgn="ctr"/>
                      <a:r>
                        <a:rPr lang="ru-RU" sz="2400" b="1" i="0" u="none" strike="noStrike" dirty="0">
                          <a:solidFill>
                            <a:srgbClr val="000000"/>
                          </a:solidFill>
                          <a:effectLst/>
                          <a:latin typeface="Times New Roman"/>
                        </a:rPr>
                        <a:t>Доход от прироста стоимости</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ru-RU" sz="2400" b="1" i="0" u="none" strike="noStrike" dirty="0">
                          <a:solidFill>
                            <a:srgbClr val="000000"/>
                          </a:solidFill>
                          <a:effectLst/>
                          <a:latin typeface="Times New Roman"/>
                        </a:rPr>
                        <a:t>4 413 085</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622436">
                <a:tc>
                  <a:txBody>
                    <a:bodyPr/>
                    <a:lstStyle/>
                    <a:p>
                      <a:pPr algn="l" fontAlgn="b"/>
                      <a:r>
                        <a:rPr lang="en-US" sz="2400" b="0" i="0" u="none" strike="noStrike">
                          <a:solidFill>
                            <a:srgbClr val="000000"/>
                          </a:solidFill>
                          <a:effectLst/>
                          <a:latin typeface="Times New Roman"/>
                        </a:rPr>
                        <a:t>Entropic Communications I</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2400" b="0" i="1" u="none" strike="noStrike">
                          <a:solidFill>
                            <a:srgbClr val="000000"/>
                          </a:solidFill>
                          <a:effectLst/>
                          <a:latin typeface="Times New Roman"/>
                        </a:rPr>
                        <a:t>914 336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b"/>
                      <a:r>
                        <a:rPr lang="en-US" sz="2400" b="0" i="0" u="none" strike="noStrike">
                          <a:solidFill>
                            <a:srgbClr val="000000"/>
                          </a:solidFill>
                          <a:effectLst/>
                          <a:latin typeface="Times New Roman"/>
                        </a:rPr>
                        <a:t>Ternium SA - Sponsored</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0" i="1" u="none" strike="noStrike" dirty="0">
                          <a:solidFill>
                            <a:srgbClr val="000000"/>
                          </a:solidFill>
                          <a:effectLst/>
                          <a:latin typeface="Times New Roman"/>
                        </a:rPr>
                        <a:t>3 498 749</a:t>
                      </a:r>
                    </a:p>
                  </a:txBody>
                  <a:tcPr marL="7144" marR="714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9713856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22636694"/>
              </p:ext>
            </p:extLst>
          </p:nvPr>
        </p:nvGraphicFramePr>
        <p:xfrm>
          <a:off x="251520" y="116632"/>
          <a:ext cx="8640960" cy="6097865"/>
        </p:xfrm>
        <a:graphic>
          <a:graphicData uri="http://schemas.openxmlformats.org/drawingml/2006/table">
            <a:tbl>
              <a:tblPr firstRow="1" bandRow="1">
                <a:tableStyleId>{5C22544A-7EE6-4342-B048-85BDC9FD1C3A}</a:tableStyleId>
              </a:tblPr>
              <a:tblGrid>
                <a:gridCol w="2568668"/>
                <a:gridCol w="1853477"/>
                <a:gridCol w="2075653"/>
                <a:gridCol w="2143162"/>
              </a:tblGrid>
              <a:tr h="621995">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anose="02020603050405020304" pitchFamily="18" charset="0"/>
                          <a:cs typeface="Times New Roman" panose="02020603050405020304" pitchFamily="18" charset="0"/>
                        </a:rPr>
                        <a:t>Отражение в Налоговом учете</a:t>
                      </a:r>
                      <a:endParaRPr lang="ru-RU" sz="2400" dirty="0">
                        <a:latin typeface="Times New Roman" panose="02020603050405020304" pitchFamily="18" charset="0"/>
                        <a:cs typeface="Times New Roman" panose="02020603050405020304" pitchFamily="18" charset="0"/>
                      </a:endParaRPr>
                    </a:p>
                  </a:txBody>
                  <a:tcPr marL="68580" marR="68580"/>
                </a:tc>
                <a:tc hMerge="1">
                  <a:txBody>
                    <a:bodyPr/>
                    <a:lstStyle/>
                    <a:p>
                      <a:endParaRPr lang="ru-RU"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0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800" dirty="0">
                        <a:latin typeface="Times New Roman" panose="02020603050405020304" pitchFamily="18" charset="0"/>
                        <a:cs typeface="Times New Roman" panose="02020603050405020304" pitchFamily="18" charset="0"/>
                      </a:endParaRPr>
                    </a:p>
                  </a:txBody>
                  <a:tcPr/>
                </a:tc>
              </a:tr>
              <a:tr h="17830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smtClean="0">
                          <a:solidFill>
                            <a:schemeClr val="tx2"/>
                          </a:solidFill>
                          <a:latin typeface="Times New Roman" panose="02020603050405020304" pitchFamily="18" charset="0"/>
                          <a:ea typeface="+mn-ea"/>
                          <a:cs typeface="Times New Roman" panose="02020603050405020304" pitchFamily="18" charset="0"/>
                        </a:rPr>
                        <a:t>Наименование статьи дохода в Декларации по КПН</a:t>
                      </a: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marL="7144" marR="7144"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dirty="0" smtClean="0">
                          <a:solidFill>
                            <a:schemeClr val="tx2"/>
                          </a:solidFill>
                          <a:latin typeface="Times New Roman" panose="02020603050405020304" pitchFamily="18" charset="0"/>
                          <a:cs typeface="Times New Roman" panose="02020603050405020304" pitchFamily="18" charset="0"/>
                        </a:rPr>
                        <a:t>  </a:t>
                      </a:r>
                      <a:r>
                        <a:rPr lang="ru-RU" sz="2200" b="1" kern="1200" dirty="0" smtClean="0">
                          <a:solidFill>
                            <a:schemeClr val="tx2"/>
                          </a:solidFill>
                          <a:latin typeface="Times New Roman" panose="02020603050405020304" pitchFamily="18" charset="0"/>
                          <a:ea typeface="+mn-ea"/>
                          <a:cs typeface="Times New Roman" panose="02020603050405020304" pitchFamily="18" charset="0"/>
                        </a:rPr>
                        <a:t>Сумма</a:t>
                      </a:r>
                    </a:p>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smtClean="0">
                          <a:solidFill>
                            <a:schemeClr val="tx2"/>
                          </a:solidFill>
                          <a:latin typeface="Times New Roman" panose="02020603050405020304" pitchFamily="18" charset="0"/>
                          <a:ea typeface="+mn-ea"/>
                          <a:cs typeface="Times New Roman" panose="02020603050405020304" pitchFamily="18" charset="0"/>
                        </a:rPr>
                        <a:t>тенге</a:t>
                      </a:r>
                    </a:p>
                    <a:p>
                      <a:pPr marL="0" marR="0" indent="0" algn="l" defTabSz="914400" rtl="0" eaLnBrk="1" fontAlgn="auto" latinLnBrk="0" hangingPunct="1">
                        <a:lnSpc>
                          <a:spcPct val="100000"/>
                        </a:lnSpc>
                        <a:spcBef>
                          <a:spcPts val="0"/>
                        </a:spcBef>
                        <a:spcAft>
                          <a:spcPts val="0"/>
                        </a:spcAft>
                        <a:buClrTx/>
                        <a:buSzTx/>
                        <a:buFontTx/>
                        <a:buNone/>
                        <a:tabLst/>
                        <a:defRPr/>
                      </a:pPr>
                      <a:r>
                        <a:rPr lang="ru-RU" sz="2200" dirty="0" smtClean="0">
                          <a:solidFill>
                            <a:schemeClr val="tx2"/>
                          </a:solidFill>
                          <a:latin typeface="Times New Roman" panose="02020603050405020304" pitchFamily="18" charset="0"/>
                          <a:cs typeface="Times New Roman" panose="02020603050405020304" pitchFamily="18" charset="0"/>
                        </a:rPr>
                        <a:t>   </a:t>
                      </a:r>
                      <a:endParaRPr lang="ru-RU" sz="2200" dirty="0">
                        <a:solidFill>
                          <a:schemeClr val="tx2"/>
                        </a:solidFill>
                      </a:endParaRPr>
                    </a:p>
                  </a:txBody>
                  <a:tcPr marL="68580" marR="685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Номер строки в Декларации по КПН</a:t>
                      </a:r>
                    </a:p>
                  </a:txBody>
                  <a:tcPr marL="68580" marR="685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Налоговый</a:t>
                      </a:r>
                      <a:r>
                        <a:rPr lang="ru-RU" sz="2200" b="1" baseline="0" dirty="0" smtClean="0">
                          <a:solidFill>
                            <a:schemeClr val="tx2"/>
                          </a:solidFill>
                          <a:latin typeface="Times New Roman" panose="02020603050405020304" pitchFamily="18" charset="0"/>
                          <a:cs typeface="Times New Roman" panose="02020603050405020304" pitchFamily="18" charset="0"/>
                        </a:rPr>
                        <a:t> кодекс РК</a:t>
                      </a:r>
                      <a:endParaRPr lang="ru-RU" sz="2200" b="1" dirty="0" smtClean="0">
                        <a:solidFill>
                          <a:schemeClr val="tx2"/>
                        </a:solidFill>
                        <a:latin typeface="Times New Roman" panose="02020603050405020304" pitchFamily="18" charset="0"/>
                        <a:cs typeface="Times New Roman" panose="02020603050405020304" pitchFamily="18" charset="0"/>
                      </a:endParaRPr>
                    </a:p>
                  </a:txBody>
                  <a:tcPr marL="68580" marR="68580"/>
                </a:tc>
              </a:tr>
              <a:tr h="167161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2200" b="1" i="0" u="none" strike="noStrike" dirty="0" smtClean="0">
                          <a:solidFill>
                            <a:schemeClr val="tx2"/>
                          </a:solidFill>
                          <a:effectLst/>
                          <a:latin typeface="Times New Roman" panose="02020603050405020304" pitchFamily="18" charset="0"/>
                          <a:cs typeface="Times New Roman" panose="02020603050405020304" pitchFamily="18" charset="0"/>
                        </a:rPr>
                        <a:t>Доход от прироста стоимости</a:t>
                      </a:r>
                    </a:p>
                    <a:p>
                      <a:pPr marL="0" marR="0" indent="0" algn="ctr" defTabSz="914400" rtl="0" eaLnBrk="1" fontAlgn="ctr" latinLnBrk="0" hangingPunct="1">
                        <a:lnSpc>
                          <a:spcPct val="100000"/>
                        </a:lnSpc>
                        <a:spcBef>
                          <a:spcPts val="0"/>
                        </a:spcBef>
                        <a:spcAft>
                          <a:spcPts val="0"/>
                        </a:spcAft>
                        <a:buClrTx/>
                        <a:buSzTx/>
                        <a:buFontTx/>
                        <a:buNone/>
                        <a:tabLst/>
                        <a:defRPr/>
                      </a:pPr>
                      <a:endParaRPr lang="ru-RU" sz="2200" b="1" kern="1200" dirty="0">
                        <a:solidFill>
                          <a:schemeClr val="tx2"/>
                        </a:solidFill>
                        <a:latin typeface="Times New Roman" panose="02020603050405020304" pitchFamily="18" charset="0"/>
                        <a:ea typeface="+mn-ea"/>
                        <a:cs typeface="Times New Roman" panose="02020603050405020304" pitchFamily="18" charset="0"/>
                      </a:endParaRPr>
                    </a:p>
                  </a:txBody>
                  <a:tcPr marL="7144" marR="7144" marT="9525" marB="0" anchor="ctr"/>
                </a:tc>
                <a:tc>
                  <a:txBody>
                    <a:bodyPr/>
                    <a:lstStyle/>
                    <a:p>
                      <a:pPr algn="r" fontAlgn="t"/>
                      <a:endParaRPr lang="ru-RU" sz="2200" b="1" i="0" u="none" strike="noStrike" dirty="0" smtClean="0">
                        <a:solidFill>
                          <a:schemeClr val="tx2"/>
                        </a:solidFill>
                        <a:effectLst/>
                        <a:latin typeface="Times New Roman"/>
                      </a:endParaRPr>
                    </a:p>
                    <a:p>
                      <a:pPr algn="r" fontAlgn="t"/>
                      <a:r>
                        <a:rPr lang="ru-RU" sz="2200" b="1" i="0" u="none" strike="noStrike" dirty="0" smtClean="0">
                          <a:solidFill>
                            <a:schemeClr val="tx2"/>
                          </a:solidFill>
                          <a:effectLst/>
                          <a:latin typeface="Times New Roman"/>
                        </a:rPr>
                        <a:t>4 413 085,00</a:t>
                      </a:r>
                    </a:p>
                    <a:p>
                      <a:pPr algn="ctr"/>
                      <a:endParaRPr lang="ru-RU" sz="2200" dirty="0">
                        <a:solidFill>
                          <a:schemeClr val="tx2"/>
                        </a:solidFill>
                        <a:latin typeface="Times New Roman" panose="02020603050405020304" pitchFamily="18" charset="0"/>
                        <a:cs typeface="Times New Roman" panose="02020603050405020304" pitchFamily="18" charset="0"/>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 100.00.002</a:t>
                      </a:r>
                    </a:p>
                    <a:p>
                      <a:endParaRPr lang="ru-RU" sz="2200" b="1" dirty="0">
                        <a:solidFill>
                          <a:schemeClr val="tx2"/>
                        </a:solidFill>
                      </a:endParaRPr>
                    </a:p>
                  </a:txBody>
                  <a:tcPr marL="68580" marR="685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   п.2,пп5,статья 87</a:t>
                      </a:r>
                    </a:p>
                    <a:p>
                      <a:pPr algn="ctr"/>
                      <a:endParaRPr lang="ru-RU" sz="2200" b="1" dirty="0">
                        <a:solidFill>
                          <a:schemeClr val="tx2"/>
                        </a:solidFill>
                        <a:latin typeface="Times New Roman" panose="02020603050405020304" pitchFamily="18" charset="0"/>
                        <a:cs typeface="Times New Roman" panose="02020603050405020304" pitchFamily="18" charset="0"/>
                      </a:endParaRPr>
                    </a:p>
                  </a:txBody>
                  <a:tcPr marL="68580" marR="68580"/>
                </a:tc>
              </a:tr>
              <a:tr h="167161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2200" b="1" i="0" u="none" strike="noStrike" kern="1200" dirty="0" smtClean="0">
                          <a:solidFill>
                            <a:schemeClr val="tx2"/>
                          </a:solidFill>
                          <a:effectLst/>
                          <a:latin typeface="Times New Roman" panose="02020603050405020304" pitchFamily="18" charset="0"/>
                          <a:ea typeface="+mn-ea"/>
                          <a:cs typeface="Times New Roman" panose="02020603050405020304" pitchFamily="18" charset="0"/>
                        </a:rPr>
                        <a:t>Уменьшение налогооблагаемого дохода в соответствии со статьей 133 Налогового кодекса</a:t>
                      </a:r>
                      <a:endParaRPr lang="ru-RU" sz="2200" b="1" i="0" u="none" strike="noStrike" kern="1200" dirty="0">
                        <a:solidFill>
                          <a:schemeClr val="tx2"/>
                        </a:solidFill>
                        <a:effectLst/>
                        <a:latin typeface="Times New Roman" panose="02020603050405020304" pitchFamily="18" charset="0"/>
                        <a:ea typeface="+mn-ea"/>
                        <a:cs typeface="Times New Roman" panose="02020603050405020304" pitchFamily="18" charset="0"/>
                      </a:endParaRPr>
                    </a:p>
                  </a:txBody>
                  <a:tcPr marL="7144" marR="7144"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200" b="1" i="0" u="none" strike="noStrike" dirty="0" smtClean="0">
                        <a:solidFill>
                          <a:schemeClr val="tx2"/>
                        </a:solidFill>
                        <a:effectLst/>
                        <a:latin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200" b="1" i="0" u="none" strike="noStrike" dirty="0" smtClean="0">
                          <a:solidFill>
                            <a:schemeClr val="tx2"/>
                          </a:solidFill>
                          <a:effectLst/>
                          <a:latin typeface="Times New Roman"/>
                        </a:rPr>
                        <a:t>-4 413 085,00</a:t>
                      </a:r>
                    </a:p>
                    <a:p>
                      <a:pPr algn="ctr"/>
                      <a:endParaRPr lang="ru-RU" sz="2200" dirty="0">
                        <a:solidFill>
                          <a:schemeClr val="tx2"/>
                        </a:solidFill>
                        <a:latin typeface="Times New Roman" panose="02020603050405020304" pitchFamily="18" charset="0"/>
                        <a:cs typeface="Times New Roman" panose="02020603050405020304" pitchFamily="18" charset="0"/>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2200" b="1" dirty="0" smtClean="0">
                        <a:solidFill>
                          <a:schemeClr val="tx2"/>
                        </a:solidFill>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2200" b="1" dirty="0" smtClean="0">
                          <a:solidFill>
                            <a:schemeClr val="tx2"/>
                          </a:solidFill>
                          <a:latin typeface="Times New Roman" panose="02020603050405020304" pitchFamily="18" charset="0"/>
                          <a:cs typeface="Times New Roman" panose="02020603050405020304" pitchFamily="18" charset="0"/>
                        </a:rPr>
                        <a:t>    100.00.030</a:t>
                      </a:r>
                    </a:p>
                    <a:p>
                      <a:endParaRPr lang="ru-RU" sz="2200" b="1" dirty="0">
                        <a:solidFill>
                          <a:schemeClr val="tx2"/>
                        </a:solidFill>
                      </a:endParaRPr>
                    </a:p>
                  </a:txBody>
                  <a:tcPr marL="68580" marR="685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smtClean="0">
                          <a:solidFill>
                            <a:schemeClr val="tx2"/>
                          </a:solidFill>
                          <a:latin typeface="Times New Roman" panose="02020603050405020304" pitchFamily="18" charset="0"/>
                          <a:ea typeface="+mn-ea"/>
                          <a:cs typeface="Times New Roman" panose="02020603050405020304" pitchFamily="18" charset="0"/>
                        </a:rPr>
                        <a:t>  пп.6,п.2,статья 133</a:t>
                      </a:r>
                    </a:p>
                    <a:p>
                      <a:pPr algn="ctr"/>
                      <a:endParaRPr lang="ru-RU" sz="2200" b="1" dirty="0">
                        <a:solidFill>
                          <a:schemeClr val="tx2"/>
                        </a:solidFill>
                        <a:latin typeface="Times New Roman" panose="02020603050405020304" pitchFamily="18" charset="0"/>
                        <a:cs typeface="Times New Roman" panose="02020603050405020304" pitchFamily="18" charset="0"/>
                      </a:endParaRPr>
                    </a:p>
                  </a:txBody>
                  <a:tcPr marL="68580" marR="68580"/>
                </a:tc>
              </a:tr>
            </a:tbl>
          </a:graphicData>
        </a:graphic>
      </p:graphicFrame>
    </p:spTree>
    <p:extLst>
      <p:ext uri="{BB962C8B-B14F-4D97-AF65-F5344CB8AC3E}">
        <p14:creationId xmlns:p14="http://schemas.microsoft.com/office/powerpoint/2010/main" val="112545527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3"/>
          <p:cNvGraphicFramePr>
            <a:graphicFrameLocks noGrp="1"/>
          </p:cNvGraphicFramePr>
          <p:nvPr>
            <p:ph sz="quarter" idx="4294967295"/>
            <p:extLst>
              <p:ext uri="{D42A27DB-BD31-4B8C-83A1-F6EECF244321}">
                <p14:modId xmlns:p14="http://schemas.microsoft.com/office/powerpoint/2010/main" val="1487838853"/>
              </p:ext>
            </p:extLst>
          </p:nvPr>
        </p:nvGraphicFramePr>
        <p:xfrm>
          <a:off x="323526" y="548680"/>
          <a:ext cx="8712969" cy="5976663"/>
        </p:xfrm>
        <a:graphic>
          <a:graphicData uri="http://schemas.openxmlformats.org/drawingml/2006/table">
            <a:tbl>
              <a:tblPr firstRow="1" firstCol="1" bandRow="1">
                <a:tableStyleId>{5C22544A-7EE6-4342-B048-85BDC9FD1C3A}</a:tableStyleId>
              </a:tblPr>
              <a:tblGrid>
                <a:gridCol w="1296146"/>
                <a:gridCol w="1152128"/>
                <a:gridCol w="792088"/>
                <a:gridCol w="1122982"/>
                <a:gridCol w="1001648"/>
                <a:gridCol w="1097697"/>
                <a:gridCol w="672339"/>
                <a:gridCol w="425814"/>
                <a:gridCol w="1152127"/>
              </a:tblGrid>
              <a:tr h="3425695">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Содержание операции</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Дата выбытия</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Номер и дата документа-основания</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Балансовая (первоначальная) стоимость, тенге</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Стоимость реализации, тенге</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Прибыль/убыток</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Переносимые убытки</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Непереносимые убытки</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Доход от прироста стоимости</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r>
              <a:tr h="593429">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1</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2</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3</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4</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5</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6</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7</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8</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2000" u="none" strike="noStrike">
                          <a:effectLst/>
                          <a:latin typeface="Times New Roman" panose="02020603050405020304" pitchFamily="18" charset="0"/>
                          <a:cs typeface="Times New Roman" panose="02020603050405020304" pitchFamily="18" charset="0"/>
                        </a:rPr>
                        <a:t>9</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r>
              <a:tr h="1114496">
                <a:tc>
                  <a:txBody>
                    <a:bodyPr/>
                    <a:lstStyle/>
                    <a:p>
                      <a:pPr algn="l" rtl="0" fontAlgn="ctr"/>
                      <a:r>
                        <a:rPr lang="ru-RU" sz="2000" u="none" strike="noStrike" dirty="0">
                          <a:effectLst/>
                          <a:latin typeface="Times New Roman" panose="02020603050405020304" pitchFamily="18" charset="0"/>
                          <a:cs typeface="Times New Roman" panose="02020603050405020304" pitchFamily="18" charset="0"/>
                        </a:rPr>
                        <a:t>Реализация акций</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just" rtl="0" fontAlgn="ctr"/>
                      <a:r>
                        <a:rPr lang="ru-RU" sz="1600" u="none" strike="noStrike" dirty="0">
                          <a:effectLst/>
                          <a:latin typeface="Times New Roman" panose="02020603050405020304" pitchFamily="18" charset="0"/>
                          <a:cs typeface="Times New Roman" panose="02020603050405020304" pitchFamily="18" charset="0"/>
                        </a:rPr>
                        <a:t>25.06.2014</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ХХХ</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22 746 </a:t>
                      </a:r>
                      <a:r>
                        <a:rPr lang="ru-RU" sz="1600" u="none" strike="noStrike" dirty="0" smtClean="0">
                          <a:effectLst/>
                          <a:latin typeface="Times New Roman" panose="02020603050405020304" pitchFamily="18" charset="0"/>
                          <a:cs typeface="Times New Roman" panose="02020603050405020304" pitchFamily="18" charset="0"/>
                        </a:rPr>
                        <a:t>352</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27 159 437</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4 413 </a:t>
                      </a:r>
                      <a:r>
                        <a:rPr lang="ru-RU" sz="1600" u="none" strike="noStrike" dirty="0" smtClean="0">
                          <a:effectLst/>
                          <a:latin typeface="Times New Roman" panose="02020603050405020304" pitchFamily="18" charset="0"/>
                          <a:cs typeface="Times New Roman" panose="02020603050405020304" pitchFamily="18" charset="0"/>
                        </a:rPr>
                        <a:t>085</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 -</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 </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4 413 </a:t>
                      </a:r>
                      <a:r>
                        <a:rPr lang="ru-RU" sz="1600" u="none" strike="noStrike" dirty="0" smtClean="0">
                          <a:effectLst/>
                          <a:latin typeface="Times New Roman" panose="02020603050405020304" pitchFamily="18" charset="0"/>
                          <a:cs typeface="Times New Roman" panose="02020603050405020304" pitchFamily="18" charset="0"/>
                        </a:rPr>
                        <a:t>085</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r>
              <a:tr h="843043">
                <a:tc gridSpan="8">
                  <a:txBody>
                    <a:bodyPr/>
                    <a:lstStyle/>
                    <a:p>
                      <a:pPr algn="ctr" rtl="0" fontAlgn="ctr"/>
                      <a:r>
                        <a:rPr lang="ru-RU" sz="2000" u="none" strike="noStrike" dirty="0">
                          <a:effectLst/>
                          <a:latin typeface="Times New Roman" panose="02020603050405020304" pitchFamily="18" charset="0"/>
                          <a:cs typeface="Times New Roman" panose="02020603050405020304" pitchFamily="18" charset="0"/>
                        </a:rPr>
                        <a:t>Всего доход от прироста стоимости</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r" fontAlgn="b"/>
                      <a:r>
                        <a:rPr lang="ru-RU" sz="2000" b="1" u="none" strike="noStrike" dirty="0">
                          <a:effectLst/>
                          <a:latin typeface="Times New Roman" panose="02020603050405020304" pitchFamily="18" charset="0"/>
                          <a:cs typeface="Times New Roman" panose="02020603050405020304" pitchFamily="18" charset="0"/>
                        </a:rPr>
                        <a:t>4 </a:t>
                      </a:r>
                      <a:r>
                        <a:rPr lang="ru-RU" sz="2000" b="1" u="none" strike="noStrike" dirty="0" smtClean="0">
                          <a:effectLst/>
                          <a:latin typeface="Times New Roman" panose="02020603050405020304" pitchFamily="18" charset="0"/>
                          <a:cs typeface="Times New Roman" panose="02020603050405020304" pitchFamily="18" charset="0"/>
                        </a:rPr>
                        <a:t>413 085</a:t>
                      </a:r>
                      <a:endParaRPr lang="ru-RU"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b"/>
                </a:tc>
              </a:tr>
            </a:tbl>
          </a:graphicData>
        </a:graphic>
      </p:graphicFrame>
    </p:spTree>
    <p:extLst>
      <p:ext uri="{BB962C8B-B14F-4D97-AF65-F5344CB8AC3E}">
        <p14:creationId xmlns:p14="http://schemas.microsoft.com/office/powerpoint/2010/main" val="275809005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Объект 4"/>
          <p:cNvSpPr>
            <a:spLocks noGrp="1"/>
          </p:cNvSpPr>
          <p:nvPr>
            <p:ph sz="quarter" idx="4294967295"/>
          </p:nvPr>
        </p:nvSpPr>
        <p:spPr>
          <a:xfrm>
            <a:off x="179512" y="333376"/>
            <a:ext cx="8712968" cy="1367432"/>
          </a:xfrm>
          <a:prstGeom prst="rect">
            <a:avLst/>
          </a:prstGeom>
        </p:spPr>
        <p:txBody>
          <a:bodyPr/>
          <a:lstStyle/>
          <a:p>
            <a:pPr marL="44450" indent="0" algn="ctr">
              <a:buFont typeface="Georgia" pitchFamily="18" charset="0"/>
              <a:buNone/>
            </a:pPr>
            <a:r>
              <a:rPr lang="ru-RU" sz="2800" dirty="0" smtClean="0">
                <a:latin typeface="Times New Roman" pitchFamily="18" charset="0"/>
                <a:cs typeface="Times New Roman" pitchFamily="18" charset="0"/>
              </a:rPr>
              <a:t>Отражение в Декларации по КПН за 2014 год дохода от прироста стоимости при реализации акций</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00808"/>
            <a:ext cx="8856984"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7885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341438"/>
            <a:ext cx="9144000" cy="4751858"/>
          </a:xfrm>
        </p:spPr>
        <p:txBody>
          <a:bodyPr>
            <a:noAutofit/>
          </a:bodyPr>
          <a:lstStyle/>
          <a:p>
            <a:pPr marL="0" indent="0" algn="just">
              <a:buNone/>
            </a:pPr>
            <a:r>
              <a:rPr lang="ru-RU" dirty="0" smtClean="0">
                <a:latin typeface="Times New Roman" panose="02020603050405020304" pitchFamily="18" charset="0"/>
                <a:cs typeface="Times New Roman" panose="02020603050405020304" pitchFamily="18" charset="0"/>
              </a:rPr>
              <a:t>   Пунктом </a:t>
            </a:r>
            <a:r>
              <a:rPr lang="ru-RU" dirty="0">
                <a:latin typeface="Times New Roman" panose="02020603050405020304" pitchFamily="18" charset="0"/>
                <a:cs typeface="Times New Roman" panose="02020603050405020304" pitchFamily="18" charset="0"/>
              </a:rPr>
              <a:t>1 статьи 40 Закона "О товариществах с ограниченной и дополнительной ответственностью" предусмотрено, что общее собрание вправе также принять решение об исключении чистого дохода или его части из распределения между участниками товарищества.</a:t>
            </a:r>
          </a:p>
          <a:p>
            <a:pPr marL="0" indent="0">
              <a:buNone/>
            </a:pPr>
            <a:r>
              <a:rPr lang="ru-RU" dirty="0">
                <a:latin typeface="Times New Roman" panose="02020603050405020304" pitchFamily="18" charset="0"/>
                <a:cs typeface="Times New Roman" panose="02020603050405020304" pitchFamily="18" charset="0"/>
              </a:rPr>
              <a:t>Таким образом, на собрании, посвященном утверждению годовой финансовой отчетности, могут быть приняты следующие решения:</a:t>
            </a:r>
          </a:p>
          <a:p>
            <a:r>
              <a:rPr lang="ru-RU" dirty="0">
                <a:latin typeface="Times New Roman" panose="02020603050405020304" pitchFamily="18" charset="0"/>
                <a:cs typeface="Times New Roman" panose="02020603050405020304" pitchFamily="18" charset="0"/>
              </a:rPr>
              <a:t>об утверждении годовой финансовой отчетности;</a:t>
            </a:r>
          </a:p>
          <a:p>
            <a:r>
              <a:rPr lang="ru-RU" dirty="0">
                <a:latin typeface="Times New Roman" panose="02020603050405020304" pitchFamily="18" charset="0"/>
                <a:cs typeface="Times New Roman" panose="02020603050405020304" pitchFamily="18" charset="0"/>
              </a:rPr>
              <a:t>распределении чистого дохода товарищества между участниками;</a:t>
            </a:r>
          </a:p>
          <a:p>
            <a:r>
              <a:rPr lang="ru-RU" dirty="0">
                <a:latin typeface="Times New Roman" panose="02020603050405020304" pitchFamily="18" charset="0"/>
                <a:cs typeface="Times New Roman" panose="02020603050405020304" pitchFamily="18" charset="0"/>
              </a:rPr>
              <a:t>об исключении чистого дохода или его части из распределения между участниками.</a:t>
            </a:r>
          </a:p>
          <a:p>
            <a:pPr marL="0" indent="0">
              <a:buNone/>
            </a:pP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idx="4294967295"/>
          </p:nvPr>
        </p:nvSpPr>
        <p:spPr>
          <a:xfrm>
            <a:off x="395288" y="115888"/>
            <a:ext cx="8748712" cy="865187"/>
          </a:xfrm>
        </p:spPr>
        <p:txBody>
          <a:bodyPr>
            <a:normAutofit fontScale="90000"/>
          </a:bodyPr>
          <a:lstStyle/>
          <a:p>
            <a:r>
              <a:rPr lang="ru-RU" sz="2800" b="1" dirty="0" smtClean="0">
                <a:latin typeface="Times New Roman" panose="02020603050405020304" pitchFamily="18" charset="0"/>
                <a:cs typeface="Times New Roman" panose="02020603050405020304" pitchFamily="18" charset="0"/>
              </a:rPr>
              <a:t>Распределение </a:t>
            </a:r>
            <a:r>
              <a:rPr lang="ru-RU" sz="2800" b="1" dirty="0">
                <a:latin typeface="Times New Roman" panose="02020603050405020304" pitchFamily="18" charset="0"/>
                <a:cs typeface="Times New Roman" panose="02020603050405020304" pitchFamily="18" charset="0"/>
              </a:rPr>
              <a:t>дохода ТОО на собрании участников</a:t>
            </a:r>
            <a:r>
              <a:rPr lang="ru-RU" sz="2800" dirty="0"/>
              <a:t/>
            </a:r>
            <a:br>
              <a:rPr lang="ru-RU" sz="2800" dirty="0"/>
            </a:br>
            <a:endParaRPr lang="ru-RU" sz="3100" b="1" dirty="0"/>
          </a:p>
        </p:txBody>
      </p:sp>
    </p:spTree>
    <p:extLst>
      <p:ext uri="{BB962C8B-B14F-4D97-AF65-F5344CB8AC3E}">
        <p14:creationId xmlns:p14="http://schemas.microsoft.com/office/powerpoint/2010/main" val="1466749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Объект 4"/>
          <p:cNvSpPr>
            <a:spLocks noGrp="1"/>
          </p:cNvSpPr>
          <p:nvPr>
            <p:ph sz="quarter" idx="4294967295"/>
          </p:nvPr>
        </p:nvSpPr>
        <p:spPr>
          <a:xfrm>
            <a:off x="179512" y="333376"/>
            <a:ext cx="8712968" cy="1367432"/>
          </a:xfrm>
          <a:prstGeom prst="rect">
            <a:avLst/>
          </a:prstGeom>
        </p:spPr>
        <p:txBody>
          <a:bodyPr/>
          <a:lstStyle/>
          <a:p>
            <a:pPr marL="44450" indent="0" algn="ctr">
              <a:buFont typeface="Georgia" pitchFamily="18" charset="0"/>
              <a:buNone/>
            </a:pPr>
            <a:r>
              <a:rPr lang="ru-RU" sz="2800" dirty="0" smtClean="0">
                <a:latin typeface="Times New Roman" pitchFamily="18" charset="0"/>
                <a:cs typeface="Times New Roman" pitchFamily="18" charset="0"/>
              </a:rPr>
              <a:t>Отражение в Декларации по КПН за 2014 год дохода от прироста стоимости при реализации акций</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9224"/>
            <a:ext cx="8640960" cy="5250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07424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Объект 4"/>
          <p:cNvSpPr>
            <a:spLocks noGrp="1"/>
          </p:cNvSpPr>
          <p:nvPr>
            <p:ph sz="quarter" idx="4294967295"/>
          </p:nvPr>
        </p:nvSpPr>
        <p:spPr>
          <a:xfrm>
            <a:off x="179512" y="333376"/>
            <a:ext cx="8712968" cy="1367432"/>
          </a:xfrm>
          <a:prstGeom prst="rect">
            <a:avLst/>
          </a:prstGeom>
        </p:spPr>
        <p:txBody>
          <a:bodyPr/>
          <a:lstStyle/>
          <a:p>
            <a:pPr marL="44450" indent="0" algn="ctr">
              <a:buFont typeface="Georgia" pitchFamily="18" charset="0"/>
              <a:buNone/>
            </a:pPr>
            <a:r>
              <a:rPr lang="ru-RU" sz="2800" dirty="0" smtClean="0">
                <a:latin typeface="Times New Roman" pitchFamily="18" charset="0"/>
                <a:cs typeface="Times New Roman" pitchFamily="18" charset="0"/>
              </a:rPr>
              <a:t>Отражение в Декларации по КПН за 2014 год дохода от прироста стоимости при реализации акций</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9224"/>
            <a:ext cx="8640960" cy="5250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867915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385646" y="260648"/>
            <a:ext cx="6480720" cy="1224136"/>
          </a:xfrm>
        </p:spPr>
        <p:txBody>
          <a:bodyPr/>
          <a:lstStyle/>
          <a:p>
            <a:pPr marL="0" indent="0" algn="ctr" fontAlgn="auto">
              <a:spcAft>
                <a:spcPts val="0"/>
              </a:spcAft>
              <a:buClr>
                <a:schemeClr val="accent6">
                  <a:lumMod val="75000"/>
                </a:schemeClr>
              </a:buClr>
              <a:buFont typeface="Georgia" pitchFamily="18" charset="0"/>
              <a:buNone/>
              <a:defRPr/>
            </a:pPr>
            <a:r>
              <a:rPr lang="ru-RU" sz="2400" b="0" dirty="0" smtClean="0">
                <a:solidFill>
                  <a:schemeClr val="tx1"/>
                </a:solidFill>
                <a:latin typeface="Times New Roman" panose="02020603050405020304" pitchFamily="18" charset="0"/>
                <a:cs typeface="Times New Roman" panose="02020603050405020304" pitchFamily="18" charset="0"/>
              </a:rPr>
              <a:t>Расчет </a:t>
            </a:r>
            <a:r>
              <a:rPr lang="ru-RU" sz="2400" b="0" dirty="0">
                <a:solidFill>
                  <a:schemeClr val="tx1"/>
                </a:solidFill>
                <a:latin typeface="Times New Roman" panose="02020603050405020304" pitchFamily="18" charset="0"/>
                <a:cs typeface="Times New Roman" panose="02020603050405020304" pitchFamily="18" charset="0"/>
              </a:rPr>
              <a:t>убытка за 2014 год, при реализации активов, не подлежащих амортизации ниже балансовой стоимости</a:t>
            </a:r>
          </a:p>
        </p:txBody>
      </p:sp>
      <p:graphicFrame>
        <p:nvGraphicFramePr>
          <p:cNvPr id="5" name="Объект 3"/>
          <p:cNvGraphicFramePr>
            <a:graphicFrameLocks noGrp="1"/>
          </p:cNvGraphicFramePr>
          <p:nvPr>
            <p:ph sz="quarter" idx="4294967295"/>
            <p:extLst>
              <p:ext uri="{D42A27DB-BD31-4B8C-83A1-F6EECF244321}">
                <p14:modId xmlns:p14="http://schemas.microsoft.com/office/powerpoint/2010/main" val="1898122106"/>
              </p:ext>
            </p:extLst>
          </p:nvPr>
        </p:nvGraphicFramePr>
        <p:xfrm>
          <a:off x="251522" y="1484312"/>
          <a:ext cx="8640957" cy="4752999"/>
        </p:xfrm>
        <a:graphic>
          <a:graphicData uri="http://schemas.openxmlformats.org/drawingml/2006/table">
            <a:tbl>
              <a:tblPr firstRow="1" firstCol="1" bandRow="1">
                <a:tableStyleId>{5C22544A-7EE6-4342-B048-85BDC9FD1C3A}</a:tableStyleId>
              </a:tblPr>
              <a:tblGrid>
                <a:gridCol w="1326038"/>
                <a:gridCol w="1221466"/>
                <a:gridCol w="680133"/>
                <a:gridCol w="1013262"/>
                <a:gridCol w="1013262"/>
                <a:gridCol w="784439"/>
                <a:gridCol w="694092"/>
                <a:gridCol w="1141729"/>
                <a:gridCol w="766536"/>
              </a:tblGrid>
              <a:tr h="2764228">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Содержание операции</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Дата выбытия</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Номер и дата документа-основания</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Балансовая (первоначальная) стоимость, тенге</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Стоимость реализации, тенге</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Прибыль/убыток</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a:effectLst/>
                          <a:latin typeface="Times New Roman" panose="02020603050405020304" pitchFamily="18" charset="0"/>
                          <a:cs typeface="Times New Roman" panose="02020603050405020304" pitchFamily="18" charset="0"/>
                        </a:rPr>
                        <a:t>Переносимые убытки</a:t>
                      </a:r>
                      <a:endParaRPr lang="ru-RU"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Непереносимые убытки</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a:effectLst/>
                          <a:latin typeface="Times New Roman" panose="02020603050405020304" pitchFamily="18" charset="0"/>
                          <a:cs typeface="Times New Roman" panose="02020603050405020304" pitchFamily="18" charset="0"/>
                        </a:rPr>
                        <a:t>Доход от прироста стоимости</a:t>
                      </a:r>
                      <a:endParaRPr lang="ru-RU"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r>
              <a:tr h="478843">
                <a:tc>
                  <a:txBody>
                    <a:bodyPr/>
                    <a:lstStyle/>
                    <a:p>
                      <a:pPr algn="ctr" rtl="0" fontAlgn="ctr"/>
                      <a:r>
                        <a:rPr lang="ru-RU" sz="1600" u="none" strike="noStrike">
                          <a:effectLst/>
                          <a:latin typeface="Times New Roman" panose="02020603050405020304" pitchFamily="18" charset="0"/>
                          <a:cs typeface="Times New Roman" panose="02020603050405020304" pitchFamily="18" charset="0"/>
                        </a:rPr>
                        <a:t>1</a:t>
                      </a:r>
                      <a:endParaRPr lang="ru-RU"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a:effectLst/>
                          <a:latin typeface="Times New Roman" panose="02020603050405020304" pitchFamily="18" charset="0"/>
                          <a:cs typeface="Times New Roman" panose="02020603050405020304" pitchFamily="18" charset="0"/>
                        </a:rPr>
                        <a:t>2</a:t>
                      </a:r>
                      <a:endParaRPr lang="ru-RU"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3</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4</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a:effectLst/>
                          <a:latin typeface="Times New Roman" panose="02020603050405020304" pitchFamily="18" charset="0"/>
                          <a:cs typeface="Times New Roman" panose="02020603050405020304" pitchFamily="18" charset="0"/>
                        </a:rPr>
                        <a:t>5</a:t>
                      </a:r>
                      <a:endParaRPr lang="ru-RU"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a:effectLst/>
                          <a:latin typeface="Times New Roman" panose="02020603050405020304" pitchFamily="18" charset="0"/>
                          <a:cs typeface="Times New Roman" panose="02020603050405020304" pitchFamily="18" charset="0"/>
                        </a:rPr>
                        <a:t>6</a:t>
                      </a:r>
                      <a:endParaRPr lang="ru-RU"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a:effectLst/>
                          <a:latin typeface="Times New Roman" panose="02020603050405020304" pitchFamily="18" charset="0"/>
                          <a:cs typeface="Times New Roman" panose="02020603050405020304" pitchFamily="18" charset="0"/>
                        </a:rPr>
                        <a:t>7</a:t>
                      </a:r>
                      <a:endParaRPr lang="ru-RU"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a:effectLst/>
                          <a:latin typeface="Times New Roman" panose="02020603050405020304" pitchFamily="18" charset="0"/>
                          <a:cs typeface="Times New Roman" panose="02020603050405020304" pitchFamily="18" charset="0"/>
                        </a:rPr>
                        <a:t>8</a:t>
                      </a:r>
                      <a:endParaRPr lang="ru-RU"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9</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r>
              <a:tr h="754964">
                <a:tc>
                  <a:txBody>
                    <a:bodyPr/>
                    <a:lstStyle/>
                    <a:p>
                      <a:pPr algn="l" rtl="0" fontAlgn="ctr"/>
                      <a:r>
                        <a:rPr lang="ru-RU" sz="1600" u="none" strike="noStrike" dirty="0">
                          <a:effectLst/>
                          <a:latin typeface="Times New Roman" panose="02020603050405020304" pitchFamily="18" charset="0"/>
                          <a:cs typeface="Times New Roman" panose="02020603050405020304" pitchFamily="18" charset="0"/>
                        </a:rPr>
                        <a:t>Реализация акций</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just" rtl="0" fontAlgn="ctr"/>
                      <a:r>
                        <a:rPr lang="ru-RU" sz="1600" u="none" strike="noStrike" dirty="0">
                          <a:effectLst/>
                          <a:latin typeface="Times New Roman" panose="02020603050405020304" pitchFamily="18" charset="0"/>
                          <a:cs typeface="Times New Roman" panose="02020603050405020304" pitchFamily="18" charset="0"/>
                        </a:rPr>
                        <a:t>25.06.2014</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ХХХ</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22 746 351</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smtClean="0">
                          <a:effectLst/>
                          <a:latin typeface="Times New Roman" panose="02020603050405020304" pitchFamily="18" charset="0"/>
                          <a:cs typeface="Times New Roman" panose="02020603050405020304" pitchFamily="18" charset="0"/>
                        </a:rPr>
                        <a:t>20 000 000</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 -</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r>
                        <a:rPr lang="ru-RU" sz="1600" u="none" strike="noStrike" dirty="0">
                          <a:effectLst/>
                          <a:latin typeface="Times New Roman" panose="02020603050405020304" pitchFamily="18" charset="0"/>
                          <a:cs typeface="Times New Roman" panose="02020603050405020304" pitchFamily="18" charset="0"/>
                        </a:rPr>
                        <a:t> </a:t>
                      </a: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- 2 746  351</a:t>
                      </a:r>
                      <a:endParaRPr lang="ru-RU" sz="1600" b="1"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txBody>
                  <a:tcPr marL="5670" marR="5670" marT="7560" marB="0" anchor="ctr"/>
                </a:tc>
                <a:tc>
                  <a:txBody>
                    <a:bodyPr/>
                    <a:lstStyle/>
                    <a:p>
                      <a:pPr algn="ctr" rtl="0" fontAlgn="ct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r>
              <a:tr h="754964">
                <a:tc gridSpan="7">
                  <a:txBody>
                    <a:bodyPr/>
                    <a:lstStyle/>
                    <a:p>
                      <a:pPr algn="l" rtl="0" fontAlgn="ctr"/>
                      <a:r>
                        <a:rPr lang="ru-RU" sz="3200" b="1" i="0" u="none" strike="noStrike" dirty="0" smtClean="0">
                          <a:solidFill>
                            <a:schemeClr val="bg1"/>
                          </a:solidFill>
                          <a:effectLst/>
                          <a:latin typeface="Times New Roman" panose="02020603050405020304" pitchFamily="18" charset="0"/>
                          <a:cs typeface="Times New Roman" panose="02020603050405020304" pitchFamily="18" charset="0"/>
                        </a:rPr>
                        <a:t>Итого убытки: </a:t>
                      </a:r>
                      <a:endParaRPr lang="ru-RU" sz="3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5670" marR="5670" marT="7560" marB="0" anchor="ctr"/>
                </a:tc>
                <a:tc hMerge="1">
                  <a:txBody>
                    <a:bodyPr/>
                    <a:lstStyle/>
                    <a:p>
                      <a:pPr algn="just" rtl="0" fontAlgn="ct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560" marR="7560" marT="7560" marB="0" anchor="ctr"/>
                </a:tc>
                <a:tc hMerge="1">
                  <a:txBody>
                    <a:bodyPr/>
                    <a:lstStyle/>
                    <a:p>
                      <a:pPr algn="ctr" rtl="0" fontAlgn="ct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560" marR="7560" marT="7560" marB="0" anchor="ctr"/>
                </a:tc>
                <a:tc hMerge="1">
                  <a:txBody>
                    <a:bodyPr/>
                    <a:lstStyle/>
                    <a:p>
                      <a:pPr algn="ctr" rtl="0" fontAlgn="ct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560" marR="7560" marT="7560" marB="0" anchor="ctr"/>
                </a:tc>
                <a:tc hMerge="1">
                  <a:txBody>
                    <a:bodyPr/>
                    <a:lstStyle/>
                    <a:p>
                      <a:pPr algn="ctr" rtl="0" fontAlgn="ct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560" marR="7560" marT="7560" marB="0" anchor="ctr"/>
                </a:tc>
                <a:tc hMerge="1">
                  <a:txBody>
                    <a:bodyPr/>
                    <a:lstStyle/>
                    <a:p>
                      <a:pPr algn="ctr" rtl="0" fontAlgn="ct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560" marR="7560" marT="7560" marB="0" anchor="ctr"/>
                </a:tc>
                <a:tc hMerge="1">
                  <a:txBody>
                    <a:bodyPr/>
                    <a:lstStyle/>
                    <a:p>
                      <a:pPr algn="ctr" rtl="0" fontAlgn="ct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560" marR="7560" marT="7560" marB="0" anchor="ctr"/>
                </a:tc>
                <a:tc>
                  <a:txBody>
                    <a:bodyPr/>
                    <a:lstStyle/>
                    <a:p>
                      <a:pPr algn="ctr" rtl="0" fontAlgn="ctr"/>
                      <a:r>
                        <a:rPr lang="ru-RU" sz="1600" b="1" i="0" u="none" strike="noStrike" dirty="0" smtClean="0">
                          <a:solidFill>
                            <a:srgbClr val="FF0000"/>
                          </a:solidFill>
                          <a:effectLst/>
                          <a:latin typeface="Times New Roman" panose="02020603050405020304" pitchFamily="18" charset="0"/>
                          <a:cs typeface="Times New Roman" panose="02020603050405020304" pitchFamily="18" charset="0"/>
                        </a:rPr>
                        <a:t>- 2 746 351</a:t>
                      </a:r>
                      <a:endParaRPr lang="ru-RU"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5670" marR="5670" marT="7560" marB="0" anchor="ctr"/>
                </a:tc>
                <a:tc>
                  <a:txBody>
                    <a:bodyPr/>
                    <a:lstStyle/>
                    <a:p>
                      <a:pPr algn="ctr" rtl="0" fontAlgn="ct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70" marR="5670" marT="7560" marB="0" anchor="ctr"/>
                </a:tc>
              </a:tr>
            </a:tbl>
          </a:graphicData>
        </a:graphic>
      </p:graphicFrame>
    </p:spTree>
    <p:extLst>
      <p:ext uri="{BB962C8B-B14F-4D97-AF65-F5344CB8AC3E}">
        <p14:creationId xmlns:p14="http://schemas.microsoft.com/office/powerpoint/2010/main" val="227745596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143000" y="260648"/>
            <a:ext cx="6669360" cy="2160240"/>
          </a:xfrm>
        </p:spPr>
        <p:txBody>
          <a:bodyPr/>
          <a:lstStyle/>
          <a:p>
            <a:pPr marL="0" indent="0" algn="just" fontAlgn="auto">
              <a:spcAft>
                <a:spcPts val="0"/>
              </a:spcAft>
              <a:buClr>
                <a:schemeClr val="accent6">
                  <a:lumMod val="75000"/>
                </a:schemeClr>
              </a:buClr>
              <a:buFont typeface="Georgia" pitchFamily="18" charset="0"/>
              <a:buNone/>
              <a:defRPr/>
            </a:pPr>
            <a:r>
              <a:rPr lang="ru-RU" sz="2000" dirty="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ea typeface="+mn-ea"/>
                <a:cs typeface="Times New Roman" panose="02020603050405020304" pitchFamily="18" charset="0"/>
              </a:rPr>
              <a:t>На основании п1,пп.1-1,пп.3,статьи 137 НК РК, убытки от реализации не подлежащих амортизации активов и акций, не включается в убыток от предпринимательской деятельности, а компенсируется за счет дохода от прироста стоимости активов, не подлежащих амортизации в течении следующих 10 лет.</a:t>
            </a:r>
          </a:p>
        </p:txBody>
      </p:sp>
      <p:pic>
        <p:nvPicPr>
          <p:cNvPr id="227330" name="Picture 5"/>
          <p:cNvPicPr>
            <a:picLocks noGrp="1" noChangeAspect="1" noChangeArrowheads="1"/>
          </p:cNvPicPr>
          <p:nvPr>
            <p:ph sz="quarter" idx="4294967295"/>
          </p:nvPr>
        </p:nvPicPr>
        <p:blipFill>
          <a:blip r:embed="rId2"/>
          <a:srcRect/>
          <a:stretch>
            <a:fillRect/>
          </a:stretch>
        </p:blipFill>
        <p:spPr>
          <a:xfrm>
            <a:off x="1223963" y="2060576"/>
            <a:ext cx="6534150" cy="4176713"/>
          </a:xfrm>
          <a:prstGeom prst="rect">
            <a:avLst/>
          </a:prstGeom>
        </p:spPr>
      </p:pic>
      <p:sp>
        <p:nvSpPr>
          <p:cNvPr id="7" name="Овал 6"/>
          <p:cNvSpPr/>
          <p:nvPr/>
        </p:nvSpPr>
        <p:spPr>
          <a:xfrm>
            <a:off x="4895850" y="5516564"/>
            <a:ext cx="3105150" cy="936625"/>
          </a:xfrm>
          <a:prstGeom prst="ellipse">
            <a:avLst/>
          </a:prstGeom>
          <a:solidFill>
            <a:srgbClr val="FF0000">
              <a:alpha val="0"/>
            </a:srgb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extLst>
      <p:ext uri="{BB962C8B-B14F-4D97-AF65-F5344CB8AC3E}">
        <p14:creationId xmlns:p14="http://schemas.microsoft.com/office/powerpoint/2010/main" val="298940847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5800" y="1196752"/>
            <a:ext cx="7772400" cy="2183556"/>
          </a:xfrm>
        </p:spPr>
        <p:txBody>
          <a:bodyPr>
            <a:noAutofit/>
          </a:bodyPr>
          <a:lstStyle/>
          <a:p>
            <a:pPr fontAlgn="t"/>
            <a:r>
              <a:rPr lang="ru-RU" b="1" dirty="0">
                <a:latin typeface="Times New Roman" panose="02020603050405020304" pitchFamily="18" charset="0"/>
                <a:cs typeface="Times New Roman" panose="02020603050405020304" pitchFamily="18" charset="0"/>
              </a:rPr>
              <a:t>Продажа </a:t>
            </a:r>
            <a:r>
              <a:rPr lang="ru-RU" b="1" dirty="0" smtClean="0">
                <a:latin typeface="Times New Roman" panose="02020603050405020304" pitchFamily="18" charset="0"/>
                <a:cs typeface="Times New Roman" panose="02020603050405020304" pitchFamily="18" charset="0"/>
              </a:rPr>
              <a:t>акций </a:t>
            </a:r>
            <a:r>
              <a:rPr lang="ru-RU" b="1" dirty="0">
                <a:latin typeface="Times New Roman" panose="02020603050405020304" pitchFamily="18" charset="0"/>
                <a:cs typeface="Times New Roman" panose="02020603050405020304" pitchFamily="18" charset="0"/>
              </a:rPr>
              <a:t>физическими лицами и ИП</a:t>
            </a:r>
            <a:endPar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983723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4260" y="260648"/>
            <a:ext cx="8712968" cy="6370975"/>
          </a:xfrm>
          <a:prstGeom prst="rect">
            <a:avLst/>
          </a:prstGeom>
        </p:spPr>
        <p:txBody>
          <a:bodyPr wrap="square">
            <a:spAutoFit/>
          </a:bodyPr>
          <a:lstStyle/>
          <a:p>
            <a:pPr algn="just"/>
            <a:r>
              <a:rPr lang="ru-RU" sz="2400" dirty="0">
                <a:solidFill>
                  <a:schemeClr val="tx2"/>
                </a:solidFill>
                <a:latin typeface="Times New Roman" panose="02020603050405020304" pitchFamily="18" charset="0"/>
                <a:cs typeface="Times New Roman" panose="02020603050405020304" pitchFamily="18" charset="0"/>
              </a:rPr>
              <a:t>Совершать операции с ценными бумагами в Казахстане можно на Казахстанской фондовой бирже (КАSE) или на мировых фондовых биржах. Для этого не обязательно  выезжать из РК, можно воспользоваться  онлайн-технологиями, позволяющими управлять своими денежными средствами, например, на рынке Forex. То есть, участие в рынке ценных бумаг в Казахстане сегодня становиться очень доступным.</a:t>
            </a:r>
          </a:p>
          <a:p>
            <a:pPr algn="just"/>
            <a:r>
              <a:rPr lang="ru-RU" sz="2400" dirty="0">
                <a:solidFill>
                  <a:schemeClr val="tx2"/>
                </a:solidFill>
                <a:latin typeface="Times New Roman" panose="02020603050405020304" pitchFamily="18" charset="0"/>
                <a:cs typeface="Times New Roman" panose="02020603050405020304" pitchFamily="18" charset="0"/>
              </a:rPr>
              <a:t>      Казахстанское законодательство очень заинтересовано в том, чтобы рынок ценных бумаг в республике развивался. Подтверждением этого служит освобождение от налогообложения доходности по акциям казахстанских компаний-эмитентов, которые торгуются на Казахстанской фондовой бирже (КАSE). </a:t>
            </a:r>
          </a:p>
          <a:p>
            <a:pPr algn="just"/>
            <a:r>
              <a:rPr lang="ru-RU" sz="2400" dirty="0">
                <a:solidFill>
                  <a:schemeClr val="tx2"/>
                </a:solidFill>
                <a:latin typeface="Times New Roman" panose="02020603050405020304" pitchFamily="18" charset="0"/>
                <a:cs typeface="Times New Roman" panose="02020603050405020304" pitchFamily="18" charset="0"/>
              </a:rPr>
              <a:t>Налоговые преференции(льготы) для участников РЦБ, зависят от вида ценных бумаг (акции, облигации), вида дохода по ценным бумагам (дивиденды, прирост стоимости, вознаграждение), а также категории налогоплательщика.</a:t>
            </a:r>
          </a:p>
        </p:txBody>
      </p:sp>
    </p:spTree>
    <p:extLst>
      <p:ext uri="{BB962C8B-B14F-4D97-AF65-F5344CB8AC3E}">
        <p14:creationId xmlns:p14="http://schemas.microsoft.com/office/powerpoint/2010/main" val="311686424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1628800"/>
            <a:ext cx="7772400" cy="2304256"/>
          </a:xfrm>
        </p:spPr>
        <p:txBody>
          <a:bodyPr>
            <a:noAutofit/>
          </a:bodyPr>
          <a:lstStyle/>
          <a:p>
            <a:pPr fontAlgn="t"/>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Физическое лицо-резидент РК</a:t>
            </a:r>
          </a:p>
        </p:txBody>
      </p:sp>
    </p:spTree>
    <p:extLst>
      <p:ext uri="{BB962C8B-B14F-4D97-AF65-F5344CB8AC3E}">
        <p14:creationId xmlns:p14="http://schemas.microsoft.com/office/powerpoint/2010/main" val="215086847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125101685"/>
              </p:ext>
            </p:extLst>
          </p:nvPr>
        </p:nvGraphicFramePr>
        <p:xfrm>
          <a:off x="-36511" y="0"/>
          <a:ext cx="9180512" cy="6828727"/>
        </p:xfrm>
        <a:graphic>
          <a:graphicData uri="http://schemas.openxmlformats.org/drawingml/2006/table">
            <a:tbl>
              <a:tblPr firstRow="1" firstCol="1" bandRow="1">
                <a:tableStyleId>{5C22544A-7EE6-4342-B048-85BDC9FD1C3A}</a:tableStyleId>
              </a:tblPr>
              <a:tblGrid>
                <a:gridCol w="1094495"/>
                <a:gridCol w="2418248"/>
                <a:gridCol w="5667769"/>
              </a:tblGrid>
              <a:tr h="764704">
                <a:tc>
                  <a:txBody>
                    <a:bodyPr/>
                    <a:lstStyle/>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Инвестор</a:t>
                      </a:r>
                    </a:p>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(держатель акций)</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tc>
                <a:tc>
                  <a:txBody>
                    <a:bodyPr/>
                    <a:lstStyle/>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Операция с ценными бумагами</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nchor="ctr"/>
                </a:tc>
                <a:tc>
                  <a:txBody>
                    <a:bodyPr/>
                    <a:lstStyle/>
                    <a:p>
                      <a:pPr algn="ctr">
                        <a:lnSpc>
                          <a:spcPct val="115000"/>
                        </a:lnSpc>
                        <a:spcAft>
                          <a:spcPts val="0"/>
                        </a:spcAft>
                      </a:pPr>
                      <a:endParaRPr lang="ru-RU" sz="1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Льготы </a:t>
                      </a: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освобождению от ИПН на основании НК РК</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tc>
              </a:tr>
              <a:tr h="5827620">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ru-RU" sz="1700" dirty="0" smtClean="0">
                          <a:effectLst/>
                          <a:latin typeface="Times New Roman" panose="02020603050405020304" pitchFamily="18" charset="0"/>
                          <a:cs typeface="Times New Roman" panose="02020603050405020304" pitchFamily="18" charset="0"/>
                        </a:rPr>
                        <a:t>Физ. лицо</a:t>
                      </a:r>
                    </a:p>
                    <a:p>
                      <a:pPr algn="ctr">
                        <a:lnSpc>
                          <a:spcPct val="115000"/>
                        </a:lnSpc>
                        <a:spcAft>
                          <a:spcPts val="0"/>
                        </a:spcAft>
                      </a:pPr>
                      <a:r>
                        <a:rPr lang="ru-RU" sz="1700" dirty="0" smtClean="0">
                          <a:effectLst/>
                          <a:latin typeface="Times New Roman" panose="02020603050405020304" pitchFamily="18" charset="0"/>
                          <a:cs typeface="Times New Roman" panose="02020603050405020304" pitchFamily="18" charset="0"/>
                        </a:rPr>
                        <a:t>(</a:t>
                      </a:r>
                      <a:r>
                        <a:rPr lang="ru-RU" sz="1700" dirty="0">
                          <a:effectLst/>
                          <a:latin typeface="Times New Roman" panose="02020603050405020304" pitchFamily="18" charset="0"/>
                          <a:cs typeface="Times New Roman" panose="02020603050405020304" pitchFamily="18" charset="0"/>
                        </a:rPr>
                        <a:t>резидент РК)</a:t>
                      </a:r>
                      <a:endParaRPr lang="ru-RU" sz="1700" dirty="0">
                        <a:effectLst/>
                        <a:latin typeface="Times New Roman" panose="02020603050405020304" pitchFamily="18" charset="0"/>
                        <a:ea typeface="Calibri"/>
                        <a:cs typeface="Times New Roman" panose="02020603050405020304" pitchFamily="18" charset="0"/>
                      </a:endParaRPr>
                    </a:p>
                  </a:txBody>
                  <a:tcPr marL="24957" marR="24957" marT="0" marB="0" anchor="ctr"/>
                </a:tc>
                <a:tc>
                  <a:txBody>
                    <a:bodyPr/>
                    <a:lstStyle/>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a:t>
                      </a:r>
                      <a:r>
                        <a:rPr lang="ru-RU" sz="1700" dirty="0">
                          <a:effectLst/>
                          <a:latin typeface="Times New Roman" panose="02020603050405020304" pitchFamily="18" charset="0"/>
                          <a:cs typeface="Times New Roman" panose="02020603050405020304" pitchFamily="18" charset="0"/>
                        </a:rPr>
                        <a:t>Реализация акций казахстанских компаний на Казахстанской фондовой бирже (КАSE)</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endParaRPr lang="ru-RU" sz="1700" dirty="0" smtClean="0">
                        <a:effectLst/>
                        <a:latin typeface="Times New Roman" panose="02020603050405020304" pitchFamily="18" charset="0"/>
                        <a:cs typeface="Times New Roman" panose="02020603050405020304" pitchFamily="18" charset="0"/>
                      </a:endParaRPr>
                    </a:p>
                    <a:p>
                      <a:pPr algn="just">
                        <a:spcAft>
                          <a:spcPts val="0"/>
                        </a:spcAft>
                        <a:tabLst>
                          <a:tab pos="790575" algn="l"/>
                          <a:tab pos="2451735" algn="l"/>
                        </a:tabLst>
                      </a:pPr>
                      <a:r>
                        <a:rPr lang="ru-RU" sz="1700" dirty="0" smtClean="0">
                          <a:effectLst/>
                          <a:latin typeface="Times New Roman" panose="02020603050405020304" pitchFamily="18" charset="0"/>
                          <a:cs typeface="Times New Roman" panose="02020603050405020304" pitchFamily="18" charset="0"/>
                        </a:rPr>
                        <a:t>-</a:t>
                      </a:r>
                      <a:r>
                        <a:rPr lang="ru-RU" sz="1700" dirty="0">
                          <a:effectLst/>
                          <a:latin typeface="Times New Roman" panose="02020603050405020304" pitchFamily="18" charset="0"/>
                          <a:cs typeface="Times New Roman" panose="02020603050405020304" pitchFamily="18" charset="0"/>
                        </a:rPr>
                        <a:t>Реализация акций иностранных компаний, листингованных(включенных  в официальный список АО «Казахстанская фондовая биржа»)</a:t>
                      </a:r>
                    </a:p>
                    <a:p>
                      <a:pPr algn="just">
                        <a:lnSpc>
                          <a:spcPct val="115000"/>
                        </a:lnSpc>
                        <a:spcAft>
                          <a:spcPts val="0"/>
                        </a:spcAft>
                      </a:pPr>
                      <a:r>
                        <a:rPr lang="ru-RU" sz="1700" dirty="0">
                          <a:effectLst/>
                          <a:latin typeface="Times New Roman" panose="02020603050405020304" pitchFamily="18" charset="0"/>
                          <a:cs typeface="Times New Roman" panose="02020603050405020304" pitchFamily="18" charset="0"/>
                        </a:rPr>
                        <a:t> на Казахстанской фондовой бирже (КАSE)</a:t>
                      </a:r>
                      <a:endParaRPr lang="ru-RU" sz="1700" dirty="0">
                        <a:effectLst/>
                        <a:latin typeface="Times New Roman" panose="02020603050405020304" pitchFamily="18" charset="0"/>
                        <a:ea typeface="Calibri"/>
                        <a:cs typeface="Times New Roman" panose="02020603050405020304" pitchFamily="18" charset="0"/>
                      </a:endParaRPr>
                    </a:p>
                  </a:txBody>
                  <a:tcPr marL="24957" marR="24957" marT="0" marB="0"/>
                </a:tc>
                <a:tc>
                  <a:txBody>
                    <a:bodyPr/>
                    <a:lstStyle/>
                    <a:p>
                      <a:pPr algn="just">
                        <a:spcAft>
                          <a:spcPts val="0"/>
                        </a:spcAft>
                      </a:pPr>
                      <a:r>
                        <a:rPr lang="ru-RU" sz="1400" dirty="0">
                          <a:effectLst/>
                          <a:latin typeface="Times New Roman" panose="02020603050405020304" pitchFamily="18" charset="0"/>
                          <a:cs typeface="Times New Roman" panose="02020603050405020304" pitchFamily="18" charset="0"/>
                        </a:rPr>
                        <a:t>-</a:t>
                      </a:r>
                      <a:r>
                        <a:rPr lang="ru-RU" sz="1700" dirty="0">
                          <a:effectLst/>
                          <a:latin typeface="Times New Roman" panose="02020603050405020304" pitchFamily="18" charset="0"/>
                          <a:cs typeface="Times New Roman" panose="02020603050405020304" pitchFamily="18" charset="0"/>
                        </a:rPr>
                        <a:t>доходы от прироста стоимости при реализации государственных эмиссионных ценных бумаг и агентских облигаций (</a:t>
                      </a:r>
                      <a:r>
                        <a:rPr lang="ru-RU" sz="1700" dirty="0" err="1">
                          <a:effectLst/>
                          <a:latin typeface="Times New Roman" panose="02020603050405020304" pitchFamily="18" charset="0"/>
                          <a:cs typeface="Times New Roman" panose="02020603050405020304" pitchFamily="18" charset="0"/>
                        </a:rPr>
                        <a:t>пп</a:t>
                      </a:r>
                      <a:r>
                        <a:rPr lang="ru-RU" sz="1700" dirty="0">
                          <a:effectLst/>
                          <a:latin typeface="Times New Roman" panose="02020603050405020304" pitchFamily="18" charset="0"/>
                          <a:cs typeface="Times New Roman" panose="02020603050405020304" pitchFamily="18" charset="0"/>
                        </a:rPr>
                        <a:t>. 4 п. 1 ст. 156 НК);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доходы по паям паевых инвестиционных фондов при их выкупе управляющей компанией данного фонда </a:t>
                      </a:r>
                    </a:p>
                    <a:p>
                      <a:pPr algn="just">
                        <a:spcAft>
                          <a:spcPts val="0"/>
                        </a:spcAft>
                      </a:pPr>
                      <a:r>
                        <a:rPr lang="ru-RU" sz="1700" dirty="0">
                          <a:effectLst/>
                          <a:latin typeface="Times New Roman" panose="02020603050405020304" pitchFamily="18" charset="0"/>
                          <a:cs typeface="Times New Roman" panose="02020603050405020304" pitchFamily="18" charset="0"/>
                        </a:rPr>
                        <a:t>(</a:t>
                      </a:r>
                      <a:r>
                        <a:rPr lang="ru-RU" sz="1700" dirty="0" err="1">
                          <a:effectLst/>
                          <a:latin typeface="Times New Roman" panose="02020603050405020304" pitchFamily="18" charset="0"/>
                          <a:cs typeface="Times New Roman" panose="02020603050405020304" pitchFamily="18" charset="0"/>
                        </a:rPr>
                        <a:t>пп</a:t>
                      </a:r>
                      <a:r>
                        <a:rPr lang="ru-RU" sz="1700" dirty="0">
                          <a:effectLst/>
                          <a:latin typeface="Times New Roman" panose="02020603050405020304" pitchFamily="18" charset="0"/>
                          <a:cs typeface="Times New Roman" panose="02020603050405020304" pitchFamily="18" charset="0"/>
                        </a:rPr>
                        <a:t>. 6 п. 1 ст. 156 НК); </a:t>
                      </a:r>
                    </a:p>
                    <a:p>
                      <a:pPr algn="just">
                        <a:spcAft>
                          <a:spcPts val="0"/>
                        </a:spcAft>
                      </a:pPr>
                      <a:r>
                        <a:rPr lang="ru-RU" sz="1700" dirty="0">
                          <a:effectLst/>
                          <a:latin typeface="Times New Roman" panose="02020603050405020304" pitchFamily="18" charset="0"/>
                          <a:cs typeface="Times New Roman" panose="02020603050405020304" pitchFamily="18" charset="0"/>
                        </a:rPr>
                        <a:t> </a:t>
                      </a:r>
                    </a:p>
                    <a:p>
                      <a:pPr algn="just">
                        <a:spcAft>
                          <a:spcPts val="0"/>
                        </a:spcAft>
                      </a:pPr>
                      <a:r>
                        <a:rPr lang="ru-RU" sz="1700" dirty="0">
                          <a:effectLst/>
                          <a:latin typeface="Times New Roman" panose="02020603050405020304" pitchFamily="18" charset="0"/>
                          <a:cs typeface="Times New Roman" panose="02020603050405020304" pitchFamily="18" charset="0"/>
                        </a:rPr>
                        <a:t>-доходы от прироста стоимости при реализации акций и долей участия в юридическом лице или консорциуме, созданном в соответствии с законодательством Республики Казахстан, если 50 и более процентов стоимости уставного (акционерного) капитала или акций (долей участия) указанного юридического лица или консорциума на день такой реализации составляет имущество лиц (лица), не являющихся (не являющегося) недропользователями (недропользователем) (</a:t>
                      </a:r>
                      <a:r>
                        <a:rPr lang="ru-RU" sz="1700" dirty="0" err="1">
                          <a:effectLst/>
                          <a:latin typeface="Times New Roman" panose="02020603050405020304" pitchFamily="18" charset="0"/>
                          <a:cs typeface="Times New Roman" panose="02020603050405020304" pitchFamily="18" charset="0"/>
                        </a:rPr>
                        <a:t>пп</a:t>
                      </a:r>
                      <a:r>
                        <a:rPr lang="ru-RU" sz="1700" dirty="0">
                          <a:effectLst/>
                          <a:latin typeface="Times New Roman" panose="02020603050405020304" pitchFamily="18" charset="0"/>
                          <a:cs typeface="Times New Roman" panose="02020603050405020304" pitchFamily="18" charset="0"/>
                        </a:rPr>
                        <a:t>. 15 п. 1 ст. 156 НК); </a:t>
                      </a:r>
                    </a:p>
                    <a:p>
                      <a:pPr algn="just">
                        <a:spcAft>
                          <a:spcPts val="0"/>
                        </a:spcAft>
                      </a:pPr>
                      <a:r>
                        <a:rPr lang="ru-RU" sz="1700" dirty="0">
                          <a:effectLst/>
                          <a:latin typeface="Times New Roman" panose="02020603050405020304" pitchFamily="18" charset="0"/>
                          <a:cs typeface="Times New Roman" panose="02020603050405020304" pitchFamily="18" charset="0"/>
                        </a:rPr>
                        <a:t> </a:t>
                      </a:r>
                    </a:p>
                    <a:p>
                      <a:pPr algn="just">
                        <a:spcAft>
                          <a:spcPts val="0"/>
                        </a:spcAft>
                      </a:pPr>
                      <a:r>
                        <a:rPr lang="ru-RU" sz="1700" dirty="0">
                          <a:effectLst/>
                          <a:latin typeface="Times New Roman" panose="02020603050405020304" pitchFamily="18" charset="0"/>
                          <a:cs typeface="Times New Roman" panose="02020603050405020304" pitchFamily="18" charset="0"/>
                        </a:rPr>
                        <a:t>-доходы от прироста стоимости при реализации методом открытых торгов на фондовой бирже, функционирующей на территории Республики Казахстан, ценных бумаг, находящихся на день реализации в официальных списках данной фондовой биржи (</a:t>
                      </a:r>
                      <a:r>
                        <a:rPr lang="ru-RU" sz="1700" dirty="0" err="1">
                          <a:effectLst/>
                          <a:latin typeface="Times New Roman" panose="02020603050405020304" pitchFamily="18" charset="0"/>
                          <a:cs typeface="Times New Roman" panose="02020603050405020304" pitchFamily="18" charset="0"/>
                        </a:rPr>
                        <a:t>пп</a:t>
                      </a:r>
                      <a:r>
                        <a:rPr lang="ru-RU" sz="1700" dirty="0">
                          <a:effectLst/>
                          <a:latin typeface="Times New Roman" panose="02020603050405020304" pitchFamily="18" charset="0"/>
                          <a:cs typeface="Times New Roman" panose="02020603050405020304" pitchFamily="18" charset="0"/>
                        </a:rPr>
                        <a:t>. 16 п. 1 ст. 156 НК);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endParaRPr lang="ru-RU" sz="1700" dirty="0">
                        <a:effectLst/>
                        <a:latin typeface="Times New Roman" panose="02020603050405020304" pitchFamily="18" charset="0"/>
                        <a:ea typeface="Times New Roman"/>
                        <a:cs typeface="Times New Roman" panose="02020603050405020304" pitchFamily="18" charset="0"/>
                      </a:endParaRPr>
                    </a:p>
                  </a:txBody>
                  <a:tcPr marL="24957" marR="24957" marT="0" marB="0"/>
                </a:tc>
              </a:tr>
            </a:tbl>
          </a:graphicData>
        </a:graphic>
      </p:graphicFrame>
    </p:spTree>
    <p:extLst>
      <p:ext uri="{BB962C8B-B14F-4D97-AF65-F5344CB8AC3E}">
        <p14:creationId xmlns:p14="http://schemas.microsoft.com/office/powerpoint/2010/main" val="127984855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17889284"/>
              </p:ext>
            </p:extLst>
          </p:nvPr>
        </p:nvGraphicFramePr>
        <p:xfrm>
          <a:off x="8946" y="0"/>
          <a:ext cx="9036495" cy="6857999"/>
        </p:xfrm>
        <a:graphic>
          <a:graphicData uri="http://schemas.openxmlformats.org/drawingml/2006/table">
            <a:tbl>
              <a:tblPr firstRow="1" firstCol="1" bandRow="1">
                <a:tableStyleId>{5C22544A-7EE6-4342-B048-85BDC9FD1C3A}</a:tableStyleId>
              </a:tblPr>
              <a:tblGrid>
                <a:gridCol w="1250686"/>
                <a:gridCol w="3456384"/>
                <a:gridCol w="4329425"/>
              </a:tblGrid>
              <a:tr h="1113985">
                <a:tc>
                  <a:txBody>
                    <a:bodyPr/>
                    <a:lstStyle/>
                    <a:p>
                      <a:pPr marL="0" algn="ctr" defTabSz="914400" rtl="0" eaLnBrk="1" latinLnBrk="0" hangingPunct="1">
                        <a:lnSpc>
                          <a:spcPct val="115000"/>
                        </a:lnSpc>
                        <a:spcAft>
                          <a:spcPts val="0"/>
                        </a:spcAft>
                      </a:pPr>
                      <a:r>
                        <a:rPr lang="ru-RU" sz="1700"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Инвестор</a:t>
                      </a:r>
                    </a:p>
                    <a:p>
                      <a:pPr marL="0" algn="ctr" defTabSz="914400" rtl="0" eaLnBrk="1" latinLnBrk="0" hangingPunct="1">
                        <a:lnSpc>
                          <a:spcPct val="115000"/>
                        </a:lnSpc>
                        <a:spcAft>
                          <a:spcPts val="0"/>
                        </a:spcAft>
                      </a:pPr>
                      <a:r>
                        <a:rPr lang="ru-RU" sz="1700"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(держатель акций)</a:t>
                      </a:r>
                    </a:p>
                  </a:txBody>
                  <a:tcPr marL="24957" marR="24957" marT="0" marB="0"/>
                </a:tc>
                <a:tc>
                  <a:txBody>
                    <a:bodyPr/>
                    <a:lstStyle/>
                    <a:p>
                      <a:pPr marL="0" algn="ctr" defTabSz="914400" rtl="0" eaLnBrk="1" latinLnBrk="0" hangingPunct="1">
                        <a:lnSpc>
                          <a:spcPct val="115000"/>
                        </a:lnSpc>
                        <a:spcAft>
                          <a:spcPts val="0"/>
                        </a:spcAft>
                      </a:pPr>
                      <a:r>
                        <a:rPr lang="ru-RU" sz="1700"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Операция с ценными бумагами</a:t>
                      </a:r>
                    </a:p>
                  </a:txBody>
                  <a:tcPr marL="24957" marR="24957" marT="0" marB="0" anchor="ctr"/>
                </a:tc>
                <a:tc>
                  <a:txBody>
                    <a:bodyPr/>
                    <a:lstStyle/>
                    <a:p>
                      <a:pPr marL="0" algn="ctr" defTabSz="914400" rtl="0" eaLnBrk="1" latinLnBrk="0" hangingPunct="1">
                        <a:lnSpc>
                          <a:spcPct val="115000"/>
                        </a:lnSpc>
                        <a:spcAft>
                          <a:spcPts val="0"/>
                        </a:spcAft>
                      </a:pPr>
                      <a:endParaRPr lang="ru-RU" sz="1700"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a:p>
                      <a:pPr marL="0" algn="ctr" defTabSz="914400" rtl="0" eaLnBrk="1" latinLnBrk="0" hangingPunct="1">
                        <a:lnSpc>
                          <a:spcPct val="115000"/>
                        </a:lnSpc>
                        <a:spcAft>
                          <a:spcPts val="0"/>
                        </a:spcAft>
                      </a:pPr>
                      <a:r>
                        <a:rPr lang="ru-RU" sz="1700"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Льготы </a:t>
                      </a:r>
                      <a:r>
                        <a:rPr lang="ru-RU" sz="1700"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по освобождению от ИПН на основании НК РК</a:t>
                      </a:r>
                    </a:p>
                  </a:txBody>
                  <a:tcPr marL="24957" marR="24957" marT="0" marB="0"/>
                </a:tc>
              </a:tr>
              <a:tr h="5744014">
                <a:tc>
                  <a:txBody>
                    <a:bodyPr/>
                    <a:lstStyle/>
                    <a:p>
                      <a:pPr marL="0" algn="just" defTabSz="914400" rtl="0" eaLnBrk="1" latinLnBrk="0" hangingPunct="1">
                        <a:lnSpc>
                          <a:spcPct val="115000"/>
                        </a:lnSpc>
                        <a:spcAft>
                          <a:spcPts val="0"/>
                        </a:spcAft>
                      </a:pPr>
                      <a:r>
                        <a:rPr lang="ru-RU" sz="1600" kern="1200" dirty="0">
                          <a:solidFill>
                            <a:schemeClr val="dk1"/>
                          </a:solidFill>
                          <a:effectLst/>
                          <a:latin typeface="Times New Roman" panose="02020603050405020304" pitchFamily="18" charset="0"/>
                          <a:ea typeface="+mn-ea"/>
                          <a:cs typeface="Times New Roman" panose="02020603050405020304" pitchFamily="18" charset="0"/>
                        </a:rPr>
                        <a:t> </a:t>
                      </a:r>
                    </a:p>
                    <a:p>
                      <a:pPr marL="0" algn="just" defTabSz="914400" rtl="0" eaLnBrk="1" latinLnBrk="0" hangingPunct="1">
                        <a:lnSpc>
                          <a:spcPct val="115000"/>
                        </a:lnSpc>
                        <a:spcAft>
                          <a:spcPts val="0"/>
                        </a:spcAft>
                      </a:pPr>
                      <a:r>
                        <a:rPr lang="ru-RU" sz="1700" kern="1200" dirty="0" smtClean="0">
                          <a:solidFill>
                            <a:schemeClr val="bg1"/>
                          </a:solidFill>
                          <a:effectLst/>
                          <a:latin typeface="Times New Roman" panose="02020603050405020304" pitchFamily="18" charset="0"/>
                          <a:ea typeface="+mn-ea"/>
                          <a:cs typeface="Times New Roman" panose="02020603050405020304" pitchFamily="18" charset="0"/>
                        </a:rPr>
                        <a:t>Физ. лицо</a:t>
                      </a:r>
                    </a:p>
                    <a:p>
                      <a:pPr marL="0" algn="just" defTabSz="914400" rtl="0" eaLnBrk="1" latinLnBrk="0" hangingPunct="1">
                        <a:lnSpc>
                          <a:spcPct val="115000"/>
                        </a:lnSpc>
                        <a:spcAft>
                          <a:spcPts val="0"/>
                        </a:spcAft>
                      </a:pPr>
                      <a:r>
                        <a:rPr lang="ru-RU" sz="1700" kern="1200" dirty="0" smtClean="0">
                          <a:solidFill>
                            <a:schemeClr val="bg1"/>
                          </a:solidFill>
                          <a:effectLst/>
                          <a:latin typeface="Times New Roman" panose="02020603050405020304" pitchFamily="18" charset="0"/>
                          <a:ea typeface="+mn-ea"/>
                          <a:cs typeface="Times New Roman" panose="02020603050405020304" pitchFamily="18" charset="0"/>
                        </a:rPr>
                        <a:t>(</a:t>
                      </a:r>
                      <a:r>
                        <a:rPr lang="ru-RU" sz="1700" kern="1200" dirty="0">
                          <a:solidFill>
                            <a:schemeClr val="bg1"/>
                          </a:solidFill>
                          <a:effectLst/>
                          <a:latin typeface="Times New Roman" panose="02020603050405020304" pitchFamily="18" charset="0"/>
                          <a:ea typeface="+mn-ea"/>
                          <a:cs typeface="Times New Roman" panose="02020603050405020304" pitchFamily="18" charset="0"/>
                        </a:rPr>
                        <a:t>резидент РК</a:t>
                      </a:r>
                      <a:r>
                        <a:rPr lang="ru-RU" sz="1700" kern="1200" dirty="0">
                          <a:solidFill>
                            <a:schemeClr val="dk1"/>
                          </a:solidFill>
                          <a:effectLst/>
                          <a:latin typeface="Times New Roman" panose="02020603050405020304" pitchFamily="18" charset="0"/>
                          <a:ea typeface="+mn-ea"/>
                          <a:cs typeface="Times New Roman" panose="02020603050405020304" pitchFamily="18" charset="0"/>
                        </a:rPr>
                        <a:t>)</a:t>
                      </a:r>
                    </a:p>
                  </a:txBody>
                  <a:tcPr marL="24957" marR="24957" marT="0" marB="0" anchor="ctr"/>
                </a:tc>
                <a:tc>
                  <a:txBody>
                    <a:bodyPr/>
                    <a:lstStyle/>
                    <a:p>
                      <a:pPr marL="0" algn="just" defTabSz="914400" rtl="0" eaLnBrk="1" latinLnBrk="0" hangingPunct="1">
                        <a:spcAft>
                          <a:spcPts val="0"/>
                        </a:spcAft>
                        <a:tabLst>
                          <a:tab pos="790575" algn="l"/>
                          <a:tab pos="2451735" algn="l"/>
                        </a:tabLst>
                      </a:pPr>
                      <a:r>
                        <a:rPr lang="ru-RU" sz="1700" kern="1200" dirty="0">
                          <a:solidFill>
                            <a:schemeClr val="dk1"/>
                          </a:solidFill>
                          <a:effectLst/>
                          <a:latin typeface="Times New Roman" panose="02020603050405020304" pitchFamily="18" charset="0"/>
                          <a:ea typeface="+mn-ea"/>
                          <a:cs typeface="Times New Roman" panose="02020603050405020304" pitchFamily="18" charset="0"/>
                        </a:rPr>
                        <a:t>Реализация акций зарубежных компаний, приобретенных на мировых фондовых площадках и не  листингованных(не включенных  в официальный список АО «Казахстанская фондовая биржа»)</a:t>
                      </a:r>
                    </a:p>
                    <a:p>
                      <a:pPr marL="0" algn="just" defTabSz="914400" rtl="0" eaLnBrk="1" latinLnBrk="0" hangingPunct="1">
                        <a:lnSpc>
                          <a:spcPct val="115000"/>
                        </a:lnSpc>
                        <a:spcAft>
                          <a:spcPts val="0"/>
                        </a:spcAft>
                      </a:pPr>
                      <a:r>
                        <a:rPr lang="ru-RU" sz="1700" kern="1200" dirty="0">
                          <a:solidFill>
                            <a:schemeClr val="dk1"/>
                          </a:solidFill>
                          <a:effectLst/>
                          <a:latin typeface="Times New Roman" panose="02020603050405020304" pitchFamily="18" charset="0"/>
                          <a:ea typeface="+mn-ea"/>
                          <a:cs typeface="Times New Roman" panose="02020603050405020304" pitchFamily="18" charset="0"/>
                        </a:rPr>
                        <a:t> на Казахстанской фондовой бирже (КАSE)</a:t>
                      </a:r>
                    </a:p>
                    <a:p>
                      <a:pPr marL="0" algn="just" defTabSz="914400" rtl="0" eaLnBrk="1" latinLnBrk="0" hangingPunct="1">
                        <a:lnSpc>
                          <a:spcPct val="115000"/>
                        </a:lnSpc>
                        <a:spcAft>
                          <a:spcPts val="0"/>
                        </a:spcAft>
                      </a:pPr>
                      <a:r>
                        <a:rPr lang="ru-RU" sz="1700" kern="1200" dirty="0">
                          <a:solidFill>
                            <a:schemeClr val="dk1"/>
                          </a:solidFill>
                          <a:effectLst/>
                          <a:latin typeface="Times New Roman" panose="02020603050405020304" pitchFamily="18" charset="0"/>
                          <a:ea typeface="+mn-ea"/>
                          <a:cs typeface="Times New Roman" panose="02020603050405020304" pitchFamily="18" charset="0"/>
                        </a:rPr>
                        <a:t/>
                      </a:r>
                      <a:br>
                        <a:rPr lang="ru-RU" sz="1700" kern="1200" dirty="0">
                          <a:solidFill>
                            <a:schemeClr val="dk1"/>
                          </a:solidFill>
                          <a:effectLst/>
                          <a:latin typeface="Times New Roman" panose="02020603050405020304" pitchFamily="18" charset="0"/>
                          <a:ea typeface="+mn-ea"/>
                          <a:cs typeface="Times New Roman" panose="02020603050405020304" pitchFamily="18" charset="0"/>
                        </a:rPr>
                      </a:br>
                      <a:endParaRPr lang="ru-RU" sz="1700" kern="1200" dirty="0">
                        <a:solidFill>
                          <a:schemeClr val="dk1"/>
                        </a:solidFill>
                        <a:effectLst/>
                        <a:latin typeface="Times New Roman" panose="02020603050405020304" pitchFamily="18" charset="0"/>
                        <a:ea typeface="+mn-ea"/>
                        <a:cs typeface="Times New Roman" panose="02020603050405020304" pitchFamily="18" charset="0"/>
                      </a:endParaRPr>
                    </a:p>
                  </a:txBody>
                  <a:tcPr marL="24957" marR="24957" marT="0" marB="0" anchor="ctr"/>
                </a:tc>
                <a:tc>
                  <a:txBody>
                    <a:bodyPr/>
                    <a:lstStyle/>
                    <a:p>
                      <a:pPr marL="0" algn="just" defTabSz="914400" rtl="0" eaLnBrk="1" latinLnBrk="0" hangingPunct="1">
                        <a:lnSpc>
                          <a:spcPct val="115000"/>
                        </a:lnSpc>
                        <a:spcAft>
                          <a:spcPts val="0"/>
                        </a:spcAft>
                      </a:pPr>
                      <a:r>
                        <a:rPr lang="ru-RU" sz="1700" kern="1200" dirty="0">
                          <a:solidFill>
                            <a:schemeClr val="dk1"/>
                          </a:solidFill>
                          <a:effectLst/>
                          <a:latin typeface="Times New Roman" panose="02020603050405020304" pitchFamily="18" charset="0"/>
                          <a:ea typeface="+mn-ea"/>
                          <a:cs typeface="Times New Roman" panose="02020603050405020304" pitchFamily="18" charset="0"/>
                        </a:rPr>
                        <a:t> </a:t>
                      </a:r>
                    </a:p>
                    <a:p>
                      <a:pPr marL="0" algn="just" defTabSz="914400" rtl="0" eaLnBrk="1" latinLnBrk="0" hangingPunct="1">
                        <a:lnSpc>
                          <a:spcPct val="115000"/>
                        </a:lnSpc>
                        <a:spcAft>
                          <a:spcPts val="0"/>
                        </a:spcAft>
                      </a:pPr>
                      <a:r>
                        <a:rPr lang="ru-RU" sz="1700" b="1" kern="1200" dirty="0">
                          <a:solidFill>
                            <a:schemeClr val="dk1"/>
                          </a:solidFill>
                          <a:effectLst/>
                          <a:latin typeface="Times New Roman" panose="02020603050405020304" pitchFamily="18" charset="0"/>
                          <a:ea typeface="+mn-ea"/>
                          <a:cs typeface="Times New Roman" panose="02020603050405020304" pitchFamily="18" charset="0"/>
                        </a:rPr>
                        <a:t>Нет освобождения.</a:t>
                      </a:r>
                    </a:p>
                    <a:p>
                      <a:pPr marL="0" algn="just" defTabSz="914400" rtl="0" eaLnBrk="1" latinLnBrk="0" hangingPunct="1">
                        <a:spcAft>
                          <a:spcPts val="0"/>
                        </a:spcAft>
                      </a:pPr>
                      <a:r>
                        <a:rPr lang="ru-RU" sz="1700" kern="1200" dirty="0">
                          <a:solidFill>
                            <a:schemeClr val="dk1"/>
                          </a:solidFill>
                          <a:effectLst/>
                          <a:latin typeface="Times New Roman" panose="02020603050405020304" pitchFamily="18" charset="0"/>
                          <a:ea typeface="+mn-ea"/>
                          <a:cs typeface="Times New Roman" panose="02020603050405020304" pitchFamily="18" charset="0"/>
                        </a:rPr>
                        <a:t>Относится к имущественному доходу (</a:t>
                      </a:r>
                      <a:r>
                        <a:rPr lang="ru-RU" sz="1700" kern="1200" dirty="0" err="1">
                          <a:solidFill>
                            <a:schemeClr val="dk1"/>
                          </a:solidFill>
                          <a:effectLst/>
                          <a:latin typeface="Times New Roman" panose="02020603050405020304" pitchFamily="18" charset="0"/>
                          <a:ea typeface="+mn-ea"/>
                          <a:cs typeface="Times New Roman" panose="02020603050405020304" pitchFamily="18" charset="0"/>
                        </a:rPr>
                        <a:t>пп</a:t>
                      </a:r>
                      <a:r>
                        <a:rPr lang="ru-RU" sz="1700" kern="1200" dirty="0">
                          <a:solidFill>
                            <a:schemeClr val="dk1"/>
                          </a:solidFill>
                          <a:effectLst/>
                          <a:latin typeface="Times New Roman" panose="02020603050405020304" pitchFamily="18" charset="0"/>
                          <a:ea typeface="+mn-ea"/>
                          <a:cs typeface="Times New Roman" panose="02020603050405020304" pitchFamily="18" charset="0"/>
                        </a:rPr>
                        <a:t>. 5 п. 2 ст. 180 НК), по которому физическое лицо должно самостоятельно задекларировать доходы и уплатить ИПН по ставке 10% </a:t>
                      </a:r>
                    </a:p>
                    <a:p>
                      <a:pPr marL="0" algn="just" defTabSz="914400" rtl="0" eaLnBrk="1" latinLnBrk="0" hangingPunct="1">
                        <a:spcAft>
                          <a:spcPts val="0"/>
                        </a:spcAft>
                      </a:pPr>
                      <a:r>
                        <a:rPr lang="ru-RU" sz="1700" kern="1200" dirty="0">
                          <a:solidFill>
                            <a:schemeClr val="dk1"/>
                          </a:solidFill>
                          <a:effectLst/>
                          <a:latin typeface="Times New Roman" panose="02020603050405020304" pitchFamily="18" charset="0"/>
                          <a:ea typeface="+mn-ea"/>
                          <a:cs typeface="Times New Roman" panose="02020603050405020304" pitchFamily="18" charset="0"/>
                        </a:rPr>
                        <a:t> </a:t>
                      </a:r>
                    </a:p>
                    <a:p>
                      <a:pPr marL="0" algn="just" defTabSz="914400" rtl="0" eaLnBrk="1" latinLnBrk="0" hangingPunct="1">
                        <a:lnSpc>
                          <a:spcPct val="115000"/>
                        </a:lnSpc>
                        <a:spcAft>
                          <a:spcPts val="0"/>
                        </a:spcAft>
                      </a:pPr>
                      <a:r>
                        <a:rPr lang="ru-RU" sz="1700" kern="1200" dirty="0">
                          <a:solidFill>
                            <a:schemeClr val="dk1"/>
                          </a:solidFill>
                          <a:effectLst/>
                          <a:latin typeface="Times New Roman" panose="02020603050405020304" pitchFamily="18" charset="0"/>
                          <a:ea typeface="+mn-ea"/>
                          <a:cs typeface="Times New Roman" panose="02020603050405020304" pitchFamily="18" charset="0"/>
                        </a:rPr>
                        <a:t> </a:t>
                      </a:r>
                    </a:p>
                    <a:p>
                      <a:pPr marL="0" algn="just" defTabSz="914400" rtl="0" eaLnBrk="1" latinLnBrk="0" hangingPunct="1">
                        <a:lnSpc>
                          <a:spcPct val="115000"/>
                        </a:lnSpc>
                        <a:spcAft>
                          <a:spcPts val="0"/>
                        </a:spcAft>
                      </a:pPr>
                      <a:r>
                        <a:rPr lang="ru-RU" sz="1700" kern="1200" dirty="0">
                          <a:solidFill>
                            <a:schemeClr val="dk1"/>
                          </a:solidFill>
                          <a:effectLst/>
                          <a:latin typeface="Times New Roman" panose="02020603050405020304" pitchFamily="18" charset="0"/>
                          <a:ea typeface="+mn-ea"/>
                          <a:cs typeface="Times New Roman" panose="02020603050405020304" pitchFamily="18" charset="0"/>
                        </a:rPr>
                        <a:t> </a:t>
                      </a:r>
                    </a:p>
                  </a:txBody>
                  <a:tcPr marL="24957" marR="24957" marT="0" marB="0"/>
                </a:tc>
              </a:tr>
            </a:tbl>
          </a:graphicData>
        </a:graphic>
      </p:graphicFrame>
    </p:spTree>
    <p:extLst>
      <p:ext uri="{BB962C8B-B14F-4D97-AF65-F5344CB8AC3E}">
        <p14:creationId xmlns:p14="http://schemas.microsoft.com/office/powerpoint/2010/main" val="210711137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1628800"/>
            <a:ext cx="7772400" cy="2304256"/>
          </a:xfrm>
        </p:spPr>
        <p:txBody>
          <a:bodyPr>
            <a:noAutofit/>
          </a:bodyPr>
          <a:lstStyle/>
          <a:p>
            <a:pPr fontAlgn="t"/>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Физическое </a:t>
            </a:r>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лицо-нерезидент </a:t>
            </a:r>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РК</a:t>
            </a:r>
          </a:p>
        </p:txBody>
      </p:sp>
    </p:spTree>
    <p:extLst>
      <p:ext uri="{BB962C8B-B14F-4D97-AF65-F5344CB8AC3E}">
        <p14:creationId xmlns:p14="http://schemas.microsoft.com/office/powerpoint/2010/main" val="3755747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31998" y="404664"/>
            <a:ext cx="9110861" cy="6093296"/>
          </a:xfrm>
        </p:spPr>
        <p:txBody>
          <a:bodyPr>
            <a:noAutofit/>
          </a:bodyPr>
          <a:lstStyle/>
          <a:p>
            <a:pPr algn="just">
              <a:buFont typeface="Wingdings" panose="05000000000000000000" pitchFamily="2" charset="2"/>
              <a:buChar char="Ø"/>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соответствии с пунктом 3 статьи 40 Закона ТОО не вправе распределять доход между участниками до полной оплаты всего уставного капитала товарищества. Таким образом, если хотя бы один из участников не оплатил свой вклад в полном размере, собрание не вправе принимать решение о распределении чистого дохода</a:t>
            </a:r>
            <a:r>
              <a:rPr lang="ru-RU" dirty="0" smtClean="0"/>
              <a:t>.</a:t>
            </a:r>
          </a:p>
          <a:p>
            <a:pPr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Согласно пункту 2 статьи 40 Закона выплата дохода должна быть произведена товариществом в течение месяца со дня принятия общим собранием решения о распределении чистого дохода</a:t>
            </a:r>
            <a:r>
              <a:rPr lang="ru-RU"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Пункт 2 статьи 40 Закона предусматривает, что выплата дохода должна быть произведена товариществом в денежной форме. Возможности изменить форму выплаты по соглашению участников закон не предусматривает (императивная норма). Следовательно, выплата участника чистого дохода по результатам финансового года в натуральной или иной форме противоречит закону.</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042006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194156136"/>
              </p:ext>
            </p:extLst>
          </p:nvPr>
        </p:nvGraphicFramePr>
        <p:xfrm>
          <a:off x="-36511" y="1"/>
          <a:ext cx="9180512" cy="6722378"/>
        </p:xfrm>
        <a:graphic>
          <a:graphicData uri="http://schemas.openxmlformats.org/drawingml/2006/table">
            <a:tbl>
              <a:tblPr firstRow="1" firstCol="1" bandRow="1">
                <a:tableStyleId>{5C22544A-7EE6-4342-B048-85BDC9FD1C3A}</a:tableStyleId>
              </a:tblPr>
              <a:tblGrid>
                <a:gridCol w="1094495"/>
                <a:gridCol w="2418248"/>
                <a:gridCol w="5667769"/>
              </a:tblGrid>
              <a:tr h="840807">
                <a:tc>
                  <a:txBody>
                    <a:bodyPr/>
                    <a:lstStyle/>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Инвестор</a:t>
                      </a:r>
                    </a:p>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(держатель акций)</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tc>
                <a:tc>
                  <a:txBody>
                    <a:bodyPr/>
                    <a:lstStyle/>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Операция с ценными бумагами</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nchor="ctr"/>
                </a:tc>
                <a:tc>
                  <a:txBody>
                    <a:bodyPr/>
                    <a:lstStyle/>
                    <a:p>
                      <a:pPr algn="ctr">
                        <a:lnSpc>
                          <a:spcPct val="115000"/>
                        </a:lnSpc>
                        <a:spcAft>
                          <a:spcPts val="0"/>
                        </a:spcAft>
                      </a:pPr>
                      <a:endParaRPr lang="ru-RU" sz="1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Льготы </a:t>
                      </a: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освобождению от ИПН на основании НК РК</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tc>
              </a:tr>
              <a:tr h="5828552">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ru-RU" sz="1700" dirty="0" smtClean="0">
                          <a:effectLst/>
                          <a:latin typeface="Times New Roman" panose="02020603050405020304" pitchFamily="18" charset="0"/>
                          <a:cs typeface="Times New Roman" panose="02020603050405020304" pitchFamily="18" charset="0"/>
                        </a:rPr>
                        <a:t>Физ. лицо</a:t>
                      </a:r>
                    </a:p>
                    <a:p>
                      <a:pPr algn="ctr">
                        <a:lnSpc>
                          <a:spcPct val="115000"/>
                        </a:lnSpc>
                        <a:spcAft>
                          <a:spcPts val="0"/>
                        </a:spcAft>
                      </a:pPr>
                      <a:r>
                        <a:rPr lang="ru-RU" sz="1700" dirty="0" smtClean="0">
                          <a:effectLst/>
                          <a:latin typeface="Times New Roman" panose="02020603050405020304" pitchFamily="18" charset="0"/>
                          <a:cs typeface="Times New Roman" panose="02020603050405020304" pitchFamily="18" charset="0"/>
                        </a:rPr>
                        <a:t>(нерезидент </a:t>
                      </a:r>
                      <a:r>
                        <a:rPr lang="ru-RU" sz="1700" dirty="0">
                          <a:effectLst/>
                          <a:latin typeface="Times New Roman" panose="02020603050405020304" pitchFamily="18" charset="0"/>
                          <a:cs typeface="Times New Roman" panose="02020603050405020304" pitchFamily="18" charset="0"/>
                        </a:rPr>
                        <a:t>РК)</a:t>
                      </a:r>
                      <a:endParaRPr lang="ru-RU" sz="1700" dirty="0">
                        <a:effectLst/>
                        <a:latin typeface="Times New Roman" panose="02020603050405020304" pitchFamily="18" charset="0"/>
                        <a:ea typeface="Calibri"/>
                        <a:cs typeface="Times New Roman" panose="02020603050405020304" pitchFamily="18" charset="0"/>
                      </a:endParaRPr>
                    </a:p>
                  </a:txBody>
                  <a:tcPr marL="24957" marR="24957" marT="0" marB="0" anchor="ctr"/>
                </a:tc>
                <a:tc>
                  <a:txBody>
                    <a:bodyPr/>
                    <a:lstStyle/>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a:t>
                      </a:r>
                      <a:r>
                        <a:rPr lang="ru-RU" sz="1700" dirty="0">
                          <a:effectLst/>
                          <a:latin typeface="Times New Roman" panose="02020603050405020304" pitchFamily="18" charset="0"/>
                          <a:cs typeface="Times New Roman" panose="02020603050405020304" pitchFamily="18" charset="0"/>
                        </a:rPr>
                        <a:t>Реализация акций казахстанских компаний на Казахстанской фондовой бирже (КАSE)</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endParaRPr lang="ru-RU" sz="1700" dirty="0" smtClean="0">
                        <a:effectLst/>
                        <a:latin typeface="Times New Roman" panose="02020603050405020304" pitchFamily="18" charset="0"/>
                        <a:cs typeface="Times New Roman" panose="02020603050405020304" pitchFamily="18" charset="0"/>
                      </a:endParaRPr>
                    </a:p>
                    <a:p>
                      <a:pPr algn="just">
                        <a:spcAft>
                          <a:spcPts val="0"/>
                        </a:spcAft>
                        <a:tabLst>
                          <a:tab pos="790575" algn="l"/>
                          <a:tab pos="2451735" algn="l"/>
                        </a:tabLst>
                      </a:pPr>
                      <a:r>
                        <a:rPr lang="ru-RU" sz="1700" dirty="0" smtClean="0">
                          <a:effectLst/>
                          <a:latin typeface="Times New Roman" panose="02020603050405020304" pitchFamily="18" charset="0"/>
                          <a:cs typeface="Times New Roman" panose="02020603050405020304" pitchFamily="18" charset="0"/>
                        </a:rPr>
                        <a:t>-</a:t>
                      </a:r>
                      <a:r>
                        <a:rPr lang="ru-RU" sz="1700" dirty="0">
                          <a:effectLst/>
                          <a:latin typeface="Times New Roman" panose="02020603050405020304" pitchFamily="18" charset="0"/>
                          <a:cs typeface="Times New Roman" panose="02020603050405020304" pitchFamily="18" charset="0"/>
                        </a:rPr>
                        <a:t>Реализация акций иностранных компаний, листингованных(включенных  в официальный список АО «Казахстанская фондовая биржа»)</a:t>
                      </a:r>
                    </a:p>
                    <a:p>
                      <a:pPr algn="just">
                        <a:lnSpc>
                          <a:spcPct val="115000"/>
                        </a:lnSpc>
                        <a:spcAft>
                          <a:spcPts val="0"/>
                        </a:spcAft>
                      </a:pPr>
                      <a:r>
                        <a:rPr lang="ru-RU" sz="1700" dirty="0">
                          <a:effectLst/>
                          <a:latin typeface="Times New Roman" panose="02020603050405020304" pitchFamily="18" charset="0"/>
                          <a:cs typeface="Times New Roman" panose="02020603050405020304" pitchFamily="18" charset="0"/>
                        </a:rPr>
                        <a:t> на Казахстанской фондовой бирже (КАSE)</a:t>
                      </a:r>
                      <a:endParaRPr lang="ru-RU" sz="1700" dirty="0">
                        <a:effectLst/>
                        <a:latin typeface="Times New Roman" panose="02020603050405020304" pitchFamily="18" charset="0"/>
                        <a:ea typeface="Calibri"/>
                        <a:cs typeface="Times New Roman" panose="02020603050405020304" pitchFamily="18" charset="0"/>
                      </a:endParaRPr>
                    </a:p>
                  </a:txBody>
                  <a:tcPr marL="24957" marR="24957" marT="0" marB="0"/>
                </a:tc>
                <a:tc>
                  <a:txBody>
                    <a:bodyPr/>
                    <a:lstStyle/>
                    <a:p>
                      <a:pPr algn="just">
                        <a:spcAft>
                          <a:spcPts val="0"/>
                        </a:spcAft>
                      </a:pPr>
                      <a:r>
                        <a:rPr lang="ru-RU" sz="1600" dirty="0">
                          <a:solidFill>
                            <a:srgbClr val="000000"/>
                          </a:solidFill>
                          <a:effectLst/>
                          <a:latin typeface="Times New Roman"/>
                          <a:ea typeface="Calibri"/>
                        </a:rPr>
                        <a:t>-доходы от прироста стоимости при реализации государственных эмиссионных ценных бумаг и агентских облигаций (</a:t>
                      </a:r>
                      <a:r>
                        <a:rPr lang="ru-RU" sz="1600" dirty="0" err="1">
                          <a:solidFill>
                            <a:srgbClr val="000000"/>
                          </a:solidFill>
                          <a:effectLst/>
                          <a:latin typeface="Times New Roman"/>
                          <a:ea typeface="Calibri"/>
                        </a:rPr>
                        <a:t>пп</a:t>
                      </a:r>
                      <a:r>
                        <a:rPr lang="ru-RU" sz="1600" dirty="0">
                          <a:solidFill>
                            <a:srgbClr val="000000"/>
                          </a:solidFill>
                          <a:effectLst/>
                          <a:latin typeface="Times New Roman"/>
                          <a:ea typeface="Calibri"/>
                        </a:rPr>
                        <a:t>. 7 п. </a:t>
                      </a:r>
                      <a:r>
                        <a:rPr lang="ru-RU" sz="1600" dirty="0" smtClean="0">
                          <a:solidFill>
                            <a:srgbClr val="000000"/>
                          </a:solidFill>
                          <a:effectLst/>
                          <a:latin typeface="Times New Roman"/>
                          <a:ea typeface="Calibri"/>
                        </a:rPr>
                        <a:t>1 </a:t>
                      </a:r>
                      <a:r>
                        <a:rPr lang="ru-RU" sz="1600" dirty="0">
                          <a:solidFill>
                            <a:srgbClr val="000000"/>
                          </a:solidFill>
                          <a:effectLst/>
                          <a:latin typeface="Times New Roman"/>
                          <a:ea typeface="Calibri"/>
                        </a:rPr>
                        <a:t>ст. </a:t>
                      </a:r>
                      <a:r>
                        <a:rPr lang="ru-RU" sz="1600" dirty="0" smtClean="0">
                          <a:solidFill>
                            <a:srgbClr val="000000"/>
                          </a:solidFill>
                          <a:effectLst/>
                          <a:latin typeface="Times New Roman"/>
                          <a:ea typeface="Calibri"/>
                        </a:rPr>
                        <a:t>200-1</a:t>
                      </a:r>
                      <a:r>
                        <a:rPr lang="ru-RU" sz="1600" dirty="0">
                          <a:solidFill>
                            <a:srgbClr val="000000"/>
                          </a:solidFill>
                          <a:effectLst/>
                          <a:latin typeface="Times New Roman"/>
                          <a:ea typeface="Calibri"/>
                        </a:rPr>
                        <a:t>); </a:t>
                      </a:r>
                    </a:p>
                    <a:p>
                      <a:pPr algn="just">
                        <a:spcAft>
                          <a:spcPts val="0"/>
                        </a:spcAft>
                      </a:pPr>
                      <a:r>
                        <a:rPr lang="ru-RU" sz="1600" dirty="0">
                          <a:solidFill>
                            <a:srgbClr val="000000"/>
                          </a:solidFill>
                          <a:effectLst/>
                          <a:latin typeface="Times New Roman"/>
                          <a:ea typeface="Calibri"/>
                        </a:rPr>
                        <a:t> </a:t>
                      </a:r>
                    </a:p>
                    <a:p>
                      <a:pPr indent="254000" algn="just">
                        <a:lnSpc>
                          <a:spcPct val="115000"/>
                        </a:lnSpc>
                        <a:spcAft>
                          <a:spcPts val="1000"/>
                        </a:spcAft>
                      </a:pPr>
                      <a:r>
                        <a:rPr lang="ru-RU" sz="1600" b="0" i="0" dirty="0">
                          <a:solidFill>
                            <a:srgbClr val="000000"/>
                          </a:solidFill>
                          <a:effectLst/>
                          <a:latin typeface="Times New Roman"/>
                          <a:ea typeface="Calibri"/>
                          <a:cs typeface="Times New Roman"/>
                        </a:rPr>
                        <a:t>-доходы от прироста стоимости при реализации акций, выпущенных юридическим лицом, или долей участия в юридическом лице или консорциуме, указанные в </a:t>
                      </a:r>
                      <a:r>
                        <a:rPr lang="ru-RU" sz="1600" b="0" i="0" u="none" strike="noStrike" dirty="0">
                          <a:solidFill>
                            <a:srgbClr val="000000"/>
                          </a:solidFill>
                          <a:effectLst/>
                          <a:latin typeface="Times New Roman"/>
                          <a:ea typeface="Calibri"/>
                          <a:cs typeface="Times New Roman"/>
                          <a:hlinkClick r:id="" action="ppaction://hlinkfile"/>
                        </a:rPr>
                        <a:t>подпункте 5) пункта 1 статьи 192</a:t>
                      </a:r>
                      <a:r>
                        <a:rPr lang="ru-RU" sz="1600" b="0" i="0" dirty="0">
                          <a:solidFill>
                            <a:srgbClr val="000000"/>
                          </a:solidFill>
                          <a:effectLst/>
                          <a:latin typeface="Times New Roman"/>
                          <a:ea typeface="Calibri"/>
                          <a:cs typeface="Times New Roman"/>
                        </a:rPr>
                        <a:t> настоящего Кодекса, </a:t>
                      </a:r>
                      <a:r>
                        <a:rPr lang="ru-RU" sz="1600" b="1" i="1" dirty="0">
                          <a:solidFill>
                            <a:srgbClr val="000000"/>
                          </a:solidFill>
                          <a:effectLst/>
                          <a:latin typeface="Times New Roman"/>
                          <a:ea typeface="Calibri"/>
                          <a:cs typeface="Times New Roman"/>
                        </a:rPr>
                        <a:t>за исключением доходов лиц, зарегистрированных в государстве с льготным налогообложением,</a:t>
                      </a:r>
                      <a:r>
                        <a:rPr lang="ru-RU" sz="1600" b="0" i="0" dirty="0">
                          <a:solidFill>
                            <a:srgbClr val="000000"/>
                          </a:solidFill>
                          <a:effectLst/>
                          <a:latin typeface="Times New Roman"/>
                          <a:ea typeface="Calibri"/>
                          <a:cs typeface="Times New Roman"/>
                        </a:rPr>
                        <a:t> включенном в </a:t>
                      </a:r>
                      <a:r>
                        <a:rPr lang="ru-RU" sz="1600" b="0" i="0" u="none" strike="noStrike" dirty="0">
                          <a:solidFill>
                            <a:srgbClr val="000000"/>
                          </a:solidFill>
                          <a:effectLst/>
                          <a:latin typeface="Times New Roman"/>
                          <a:ea typeface="Calibri"/>
                          <a:cs typeface="Times New Roman"/>
                          <a:hlinkClick r:id="rId2"/>
                        </a:rPr>
                        <a:t>перечень</a:t>
                      </a:r>
                      <a:r>
                        <a:rPr lang="ru-RU" sz="1600" b="0" i="0" dirty="0">
                          <a:solidFill>
                            <a:srgbClr val="000000"/>
                          </a:solidFill>
                          <a:effectLst/>
                          <a:latin typeface="Times New Roman"/>
                          <a:ea typeface="Calibri"/>
                          <a:cs typeface="Times New Roman"/>
                        </a:rPr>
                        <a:t>, утвержденный Правительством Республики Казахстан, если иное не установлено подпунктом 9) настоящего пункта, при одновременном выполнении следующих условий:</a:t>
                      </a:r>
                      <a:endParaRPr lang="ru-RU" sz="1600" dirty="0">
                        <a:effectLst/>
                        <a:latin typeface="Calibri"/>
                        <a:ea typeface="Calibri"/>
                        <a:cs typeface="Times New Roman"/>
                      </a:endParaRPr>
                    </a:p>
                    <a:p>
                      <a:pPr indent="254000" algn="just">
                        <a:lnSpc>
                          <a:spcPct val="115000"/>
                        </a:lnSpc>
                        <a:spcAft>
                          <a:spcPts val="1000"/>
                        </a:spcAft>
                      </a:pPr>
                      <a:r>
                        <a:rPr lang="ru-RU" sz="1600" b="0" i="0" dirty="0" smtClean="0">
                          <a:solidFill>
                            <a:srgbClr val="000000"/>
                          </a:solidFill>
                          <a:effectLst/>
                          <a:latin typeface="Times New Roman"/>
                          <a:ea typeface="Calibri"/>
                          <a:cs typeface="Times New Roman"/>
                        </a:rPr>
                        <a:t>недропользователями </a:t>
                      </a:r>
                      <a:r>
                        <a:rPr lang="ru-RU" sz="1600" b="0" i="0" dirty="0">
                          <a:solidFill>
                            <a:srgbClr val="000000"/>
                          </a:solidFill>
                          <a:effectLst/>
                          <a:latin typeface="Times New Roman"/>
                          <a:ea typeface="Calibri"/>
                          <a:cs typeface="Times New Roman"/>
                        </a:rPr>
                        <a:t>(недропользователем), в стоимости активов юридического лица-эмитента или юридического лица, доля участия в котором реализуется, или общей стоимости активов участников консорциума, доля участия в котором реализуется, на день такой реализации составляет не более 50 процентов(пп.8.п.1 ст.201-1).</a:t>
                      </a:r>
                      <a:endParaRPr lang="ru-RU" sz="1600" dirty="0">
                        <a:effectLst/>
                        <a:latin typeface="Calibri"/>
                        <a:ea typeface="Calibri"/>
                        <a:cs typeface="Times New Roman"/>
                      </a:endParaRPr>
                    </a:p>
                    <a:p>
                      <a:pPr algn="just">
                        <a:spcAft>
                          <a:spcPts val="0"/>
                        </a:spcAft>
                        <a:tabLst>
                          <a:tab pos="790575" algn="l"/>
                          <a:tab pos="2451735" algn="l"/>
                        </a:tabLst>
                      </a:pPr>
                      <a:r>
                        <a:rPr lang="ru-RU" sz="1600" dirty="0">
                          <a:effectLst/>
                          <a:latin typeface="inherit"/>
                          <a:ea typeface="Times New Roman"/>
                          <a:cs typeface="Times New Roman"/>
                        </a:rPr>
                        <a:t> </a:t>
                      </a:r>
                    </a:p>
                  </a:txBody>
                  <a:tcPr marL="114300" marR="114300" marT="0" marB="0"/>
                </a:tc>
              </a:tr>
            </a:tbl>
          </a:graphicData>
        </a:graphic>
      </p:graphicFrame>
    </p:spTree>
    <p:extLst>
      <p:ext uri="{BB962C8B-B14F-4D97-AF65-F5344CB8AC3E}">
        <p14:creationId xmlns:p14="http://schemas.microsoft.com/office/powerpoint/2010/main" val="966907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588612196"/>
              </p:ext>
            </p:extLst>
          </p:nvPr>
        </p:nvGraphicFramePr>
        <p:xfrm>
          <a:off x="-36511" y="0"/>
          <a:ext cx="9180512" cy="6905794"/>
        </p:xfrm>
        <a:graphic>
          <a:graphicData uri="http://schemas.openxmlformats.org/drawingml/2006/table">
            <a:tbl>
              <a:tblPr firstRow="1" firstCol="1" bandRow="1">
                <a:tableStyleId>{5C22544A-7EE6-4342-B048-85BDC9FD1C3A}</a:tableStyleId>
              </a:tblPr>
              <a:tblGrid>
                <a:gridCol w="1094495"/>
                <a:gridCol w="2418248"/>
                <a:gridCol w="5667769"/>
              </a:tblGrid>
              <a:tr h="846032">
                <a:tc>
                  <a:txBody>
                    <a:bodyPr/>
                    <a:lstStyle/>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Инвестор</a:t>
                      </a:r>
                    </a:p>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(держатель акций)</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tc>
                <a:tc>
                  <a:txBody>
                    <a:bodyPr/>
                    <a:lstStyle/>
                    <a:p>
                      <a:pPr algn="ctr">
                        <a:lnSpc>
                          <a:spcPct val="115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Операция с ценными бумагами</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nchor="ctr"/>
                </a:tc>
                <a:tc>
                  <a:txBody>
                    <a:bodyPr/>
                    <a:lstStyle/>
                    <a:p>
                      <a:pPr algn="ctr">
                        <a:lnSpc>
                          <a:spcPct val="115000"/>
                        </a:lnSpc>
                        <a:spcAft>
                          <a:spcPts val="0"/>
                        </a:spcAft>
                      </a:pPr>
                      <a:endParaRPr lang="ru-RU" sz="1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Льготы </a:t>
                      </a:r>
                      <a:r>
                        <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освобождению от ИПН на основании НК РК</a:t>
                      </a:r>
                      <a:endParaRPr lang="ru-RU" sz="1700" b="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24957" marR="24957" marT="0" marB="0"/>
                </a:tc>
              </a:tr>
              <a:tr h="6011968">
                <a:tc>
                  <a:txBody>
                    <a:bodyPr/>
                    <a:lstStyle/>
                    <a:p>
                      <a:pPr algn="ctr">
                        <a:lnSpc>
                          <a:spcPct val="115000"/>
                        </a:lnSpc>
                        <a:spcAft>
                          <a:spcPts val="0"/>
                        </a:spcAft>
                      </a:pPr>
                      <a:r>
                        <a:rPr lang="ru-RU" sz="1700" dirty="0" smtClean="0">
                          <a:effectLst/>
                          <a:latin typeface="Times New Roman" panose="02020603050405020304" pitchFamily="18" charset="0"/>
                          <a:cs typeface="Times New Roman" panose="02020603050405020304" pitchFamily="18" charset="0"/>
                        </a:rPr>
                        <a:t>Физ. лицо</a:t>
                      </a:r>
                    </a:p>
                    <a:p>
                      <a:pPr algn="ctr">
                        <a:lnSpc>
                          <a:spcPct val="115000"/>
                        </a:lnSpc>
                        <a:spcAft>
                          <a:spcPts val="0"/>
                        </a:spcAft>
                      </a:pPr>
                      <a:r>
                        <a:rPr lang="ru-RU" sz="1700" dirty="0" smtClean="0">
                          <a:effectLst/>
                          <a:latin typeface="Times New Roman" panose="02020603050405020304" pitchFamily="18" charset="0"/>
                          <a:cs typeface="Times New Roman" panose="02020603050405020304" pitchFamily="18" charset="0"/>
                        </a:rPr>
                        <a:t>(нерезидент </a:t>
                      </a:r>
                      <a:r>
                        <a:rPr lang="ru-RU" sz="1700" dirty="0">
                          <a:effectLst/>
                          <a:latin typeface="Times New Roman" panose="02020603050405020304" pitchFamily="18" charset="0"/>
                          <a:cs typeface="Times New Roman" panose="02020603050405020304" pitchFamily="18" charset="0"/>
                        </a:rPr>
                        <a:t>РК)</a:t>
                      </a:r>
                      <a:endParaRPr lang="ru-RU" sz="1700" dirty="0">
                        <a:effectLst/>
                        <a:latin typeface="Times New Roman" panose="02020603050405020304" pitchFamily="18" charset="0"/>
                        <a:ea typeface="Calibri"/>
                        <a:cs typeface="Times New Roman" panose="02020603050405020304" pitchFamily="18" charset="0"/>
                      </a:endParaRPr>
                    </a:p>
                  </a:txBody>
                  <a:tcPr marL="24957" marR="24957" marT="0" marB="0" anchor="ctr"/>
                </a:tc>
                <a:tc>
                  <a:txBody>
                    <a:bodyPr/>
                    <a:lstStyle/>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400" dirty="0">
                          <a:effectLst/>
                          <a:latin typeface="Times New Roman" panose="02020603050405020304" pitchFamily="18" charset="0"/>
                          <a:cs typeface="Times New Roman" panose="02020603050405020304" pitchFamily="18" charset="0"/>
                        </a:rPr>
                        <a:t>-</a:t>
                      </a:r>
                      <a:r>
                        <a:rPr lang="ru-RU" sz="1700" dirty="0">
                          <a:effectLst/>
                          <a:latin typeface="Times New Roman" panose="02020603050405020304" pitchFamily="18" charset="0"/>
                          <a:cs typeface="Times New Roman" panose="02020603050405020304" pitchFamily="18" charset="0"/>
                        </a:rPr>
                        <a:t>Реализация акций казахстанских компаний на Казахстанской фондовой бирже (КАSE)</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r>
                        <a:rPr lang="ru-RU" sz="1700" dirty="0">
                          <a:effectLst/>
                          <a:latin typeface="Times New Roman" panose="02020603050405020304" pitchFamily="18" charset="0"/>
                          <a:cs typeface="Times New Roman" panose="02020603050405020304" pitchFamily="18" charset="0"/>
                        </a:rPr>
                        <a:t> </a:t>
                      </a:r>
                    </a:p>
                    <a:p>
                      <a:pPr algn="just">
                        <a:spcAft>
                          <a:spcPts val="0"/>
                        </a:spcAft>
                        <a:tabLst>
                          <a:tab pos="790575" algn="l"/>
                          <a:tab pos="2451735" algn="l"/>
                        </a:tabLst>
                      </a:pPr>
                      <a:endParaRPr lang="ru-RU" sz="1700" dirty="0" smtClean="0">
                        <a:effectLst/>
                        <a:latin typeface="Times New Roman" panose="02020603050405020304" pitchFamily="18" charset="0"/>
                        <a:cs typeface="Times New Roman" panose="02020603050405020304" pitchFamily="18" charset="0"/>
                      </a:endParaRPr>
                    </a:p>
                    <a:p>
                      <a:pPr algn="just">
                        <a:spcAft>
                          <a:spcPts val="0"/>
                        </a:spcAft>
                        <a:tabLst>
                          <a:tab pos="790575" algn="l"/>
                          <a:tab pos="2451735" algn="l"/>
                        </a:tabLst>
                      </a:pPr>
                      <a:r>
                        <a:rPr lang="ru-RU" sz="1700" dirty="0" smtClean="0">
                          <a:effectLst/>
                          <a:latin typeface="Times New Roman" panose="02020603050405020304" pitchFamily="18" charset="0"/>
                          <a:cs typeface="Times New Roman" panose="02020603050405020304" pitchFamily="18" charset="0"/>
                        </a:rPr>
                        <a:t>-</a:t>
                      </a:r>
                      <a:r>
                        <a:rPr lang="ru-RU" sz="1700" dirty="0">
                          <a:effectLst/>
                          <a:latin typeface="Times New Roman" panose="02020603050405020304" pitchFamily="18" charset="0"/>
                          <a:cs typeface="Times New Roman" panose="02020603050405020304" pitchFamily="18" charset="0"/>
                        </a:rPr>
                        <a:t>Реализация акций иностранных компаний, листингованных(включенных  в официальный список АО «Казахстанская фондовая биржа»)</a:t>
                      </a:r>
                    </a:p>
                    <a:p>
                      <a:pPr algn="just">
                        <a:lnSpc>
                          <a:spcPct val="115000"/>
                        </a:lnSpc>
                        <a:spcAft>
                          <a:spcPts val="0"/>
                        </a:spcAft>
                      </a:pPr>
                      <a:r>
                        <a:rPr lang="ru-RU" sz="1700" dirty="0">
                          <a:effectLst/>
                          <a:latin typeface="Times New Roman" panose="02020603050405020304" pitchFamily="18" charset="0"/>
                          <a:cs typeface="Times New Roman" panose="02020603050405020304" pitchFamily="18" charset="0"/>
                        </a:rPr>
                        <a:t> на Казахстанской фондовой бирже (КАSE)</a:t>
                      </a:r>
                      <a:endParaRPr lang="ru-RU" sz="1700" dirty="0">
                        <a:effectLst/>
                        <a:latin typeface="Times New Roman" panose="02020603050405020304" pitchFamily="18" charset="0"/>
                        <a:ea typeface="Calibri"/>
                        <a:cs typeface="Times New Roman" panose="02020603050405020304" pitchFamily="18" charset="0"/>
                      </a:endParaRPr>
                    </a:p>
                  </a:txBody>
                  <a:tcPr marL="24957" marR="24957" marT="0" marB="0"/>
                </a:tc>
                <a:tc>
                  <a:txBody>
                    <a:bodyPr/>
                    <a:lstStyle/>
                    <a:p>
                      <a:pPr algn="just">
                        <a:spcAft>
                          <a:spcPts val="0"/>
                        </a:spcAft>
                      </a:pPr>
                      <a:endParaRPr lang="ru-RU" sz="1600" dirty="0" smtClean="0">
                        <a:solidFill>
                          <a:srgbClr val="000000"/>
                        </a:solidFill>
                        <a:effectLst/>
                        <a:latin typeface="Times New Roman"/>
                        <a:ea typeface="Calibri"/>
                      </a:endParaRPr>
                    </a:p>
                    <a:p>
                      <a:pPr algn="just">
                        <a:spcAft>
                          <a:spcPts val="0"/>
                        </a:spcAft>
                      </a:pPr>
                      <a:endParaRPr lang="ru-RU" sz="1600" dirty="0" smtClean="0">
                        <a:solidFill>
                          <a:srgbClr val="000000"/>
                        </a:solidFill>
                        <a:effectLst/>
                        <a:latin typeface="Times New Roman"/>
                        <a:ea typeface="Calibri"/>
                      </a:endParaRPr>
                    </a:p>
                    <a:p>
                      <a:pPr algn="just">
                        <a:spcAft>
                          <a:spcPts val="0"/>
                        </a:spcAft>
                      </a:pPr>
                      <a:endParaRPr lang="ru-RU" sz="1600" dirty="0" smtClean="0">
                        <a:solidFill>
                          <a:srgbClr val="000000"/>
                        </a:solidFill>
                        <a:effectLst/>
                        <a:latin typeface="Times New Roman"/>
                        <a:ea typeface="Calibri"/>
                      </a:endParaRPr>
                    </a:p>
                    <a:p>
                      <a:pPr algn="just">
                        <a:spcAft>
                          <a:spcPts val="0"/>
                        </a:spcAft>
                      </a:pPr>
                      <a:endParaRPr lang="ru-RU" sz="1600" dirty="0" smtClean="0">
                        <a:solidFill>
                          <a:srgbClr val="000000"/>
                        </a:solidFill>
                        <a:effectLst/>
                        <a:latin typeface="Times New Roman"/>
                        <a:ea typeface="Calibri"/>
                      </a:endParaRPr>
                    </a:p>
                    <a:p>
                      <a:pPr marL="0" marR="0" indent="0" algn="just" defTabSz="914400" rtl="0" eaLnBrk="1" fontAlgn="auto" latinLnBrk="0" hangingPunct="1">
                        <a:lnSpc>
                          <a:spcPct val="100000"/>
                        </a:lnSpc>
                        <a:spcBef>
                          <a:spcPts val="0"/>
                        </a:spcBef>
                        <a:spcAft>
                          <a:spcPts val="0"/>
                        </a:spcAft>
                        <a:buClrTx/>
                        <a:buSzTx/>
                        <a:buFontTx/>
                        <a:buNone/>
                        <a:tabLst/>
                        <a:defRPr/>
                      </a:pPr>
                      <a:r>
                        <a:rPr lang="ru-RU" sz="1600" b="0" i="0" dirty="0" smtClean="0">
                          <a:solidFill>
                            <a:srgbClr val="000000"/>
                          </a:solidFill>
                          <a:effectLst/>
                          <a:latin typeface="Times New Roman"/>
                          <a:ea typeface="Calibri"/>
                          <a:cs typeface="Times New Roman"/>
                        </a:rPr>
                        <a:t>на день реализации акций или долей участия налогоплательщик владеет данными акциями или долями участия более трех лет;</a:t>
                      </a:r>
                      <a:endParaRPr lang="ru-RU" sz="1600" dirty="0" smtClean="0">
                        <a:effectLst/>
                        <a:latin typeface="Calibri"/>
                        <a:ea typeface="Calibri"/>
                        <a:cs typeface="Times New Roman"/>
                      </a:endParaRPr>
                    </a:p>
                    <a:p>
                      <a:pPr algn="just">
                        <a:spcAft>
                          <a:spcPts val="0"/>
                        </a:spcAft>
                      </a:pPr>
                      <a:endParaRPr lang="ru-RU" sz="1600" dirty="0" smtClean="0">
                        <a:solidFill>
                          <a:srgbClr val="000000"/>
                        </a:solidFill>
                        <a:effectLst/>
                        <a:latin typeface="Times New Roman"/>
                        <a:ea typeface="Calibri"/>
                      </a:endParaRPr>
                    </a:p>
                    <a:p>
                      <a:pPr algn="just">
                        <a:spcAft>
                          <a:spcPts val="0"/>
                        </a:spcAft>
                      </a:pPr>
                      <a:r>
                        <a:rPr lang="ru-RU" sz="1600" dirty="0" smtClean="0">
                          <a:solidFill>
                            <a:srgbClr val="000000"/>
                          </a:solidFill>
                          <a:effectLst/>
                          <a:latin typeface="Times New Roman"/>
                          <a:ea typeface="Calibri"/>
                        </a:rPr>
                        <a:t>-</a:t>
                      </a:r>
                      <a:r>
                        <a:rPr lang="ru-RU" sz="1600" b="0" i="0" dirty="0" smtClean="0">
                          <a:solidFill>
                            <a:srgbClr val="000000"/>
                          </a:solidFill>
                          <a:effectLst/>
                          <a:latin typeface="Times New Roman"/>
                          <a:ea typeface="Calibri"/>
                          <a:cs typeface="Times New Roman"/>
                        </a:rPr>
                        <a:t>юридическое </a:t>
                      </a:r>
                      <a:r>
                        <a:rPr lang="ru-RU" sz="1600" b="0" i="0" dirty="0">
                          <a:solidFill>
                            <a:srgbClr val="000000"/>
                          </a:solidFill>
                          <a:effectLst/>
                          <a:latin typeface="Times New Roman"/>
                          <a:ea typeface="Calibri"/>
                          <a:cs typeface="Times New Roman"/>
                        </a:rPr>
                        <a:t>лицо-эмитент или юридическое лицо, доля участия в котором реализуется, или участник консорциума, который реализует долю участия в таком консорциуме, не является недропользователем;</a:t>
                      </a:r>
                      <a:endParaRPr lang="ru-RU" sz="1600" dirty="0">
                        <a:effectLst/>
                        <a:latin typeface="Calibri"/>
                        <a:ea typeface="Calibri"/>
                        <a:cs typeface="Times New Roman"/>
                      </a:endParaRPr>
                    </a:p>
                    <a:p>
                      <a:pPr indent="254000" algn="just">
                        <a:lnSpc>
                          <a:spcPct val="115000"/>
                        </a:lnSpc>
                        <a:spcAft>
                          <a:spcPts val="1000"/>
                        </a:spcAft>
                      </a:pPr>
                      <a:r>
                        <a:rPr lang="ru-RU" sz="1600" b="0" i="0" dirty="0">
                          <a:solidFill>
                            <a:srgbClr val="000000"/>
                          </a:solidFill>
                          <a:effectLst/>
                          <a:latin typeface="Times New Roman"/>
                          <a:ea typeface="Calibri"/>
                          <a:cs typeface="Times New Roman"/>
                        </a:rPr>
                        <a:t>имущество лиц (лица), являющихся (являющегося) недропользователями (недропользователем), в стоимости активов юридического лица-эмитента или юридического лица, доля участия в котором реализуется, или общей стоимости активов участников консорциума, доля участия в котором реализуется, на день такой реализации составляет не более 50 процентов(пп.8.п.1 ст.201-1).</a:t>
                      </a:r>
                      <a:endParaRPr lang="ru-RU" sz="1600" dirty="0">
                        <a:effectLst/>
                        <a:latin typeface="Calibri"/>
                        <a:ea typeface="Calibri"/>
                        <a:cs typeface="Times New Roman"/>
                      </a:endParaRPr>
                    </a:p>
                    <a:p>
                      <a:pPr algn="just">
                        <a:spcAft>
                          <a:spcPts val="0"/>
                        </a:spcAft>
                        <a:tabLst>
                          <a:tab pos="790575" algn="l"/>
                          <a:tab pos="2451735" algn="l"/>
                        </a:tabLst>
                      </a:pPr>
                      <a:r>
                        <a:rPr lang="ru-RU" sz="1600" dirty="0">
                          <a:effectLst/>
                          <a:latin typeface="inherit"/>
                          <a:ea typeface="Times New Roman"/>
                          <a:cs typeface="Times New Roman"/>
                        </a:rPr>
                        <a:t> </a:t>
                      </a:r>
                    </a:p>
                  </a:txBody>
                  <a:tcPr marL="114300" marR="114300" marT="0" marB="0"/>
                </a:tc>
              </a:tr>
            </a:tbl>
          </a:graphicData>
        </a:graphic>
      </p:graphicFrame>
    </p:spTree>
    <p:extLst>
      <p:ext uri="{BB962C8B-B14F-4D97-AF65-F5344CB8AC3E}">
        <p14:creationId xmlns:p14="http://schemas.microsoft.com/office/powerpoint/2010/main" val="40496336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Вопрос 22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700808"/>
            <a:ext cx="8640959" cy="4425355"/>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   </a:t>
            </a:r>
          </a:p>
          <a:p>
            <a:pPr marL="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Физическое </a:t>
            </a:r>
            <a:r>
              <a:rPr lang="ru-RU" dirty="0">
                <a:latin typeface="Times New Roman" panose="02020603050405020304" pitchFamily="18" charset="0"/>
                <a:cs typeface="Times New Roman" panose="02020603050405020304" pitchFamily="18" charset="0"/>
              </a:rPr>
              <a:t>лицо-резидент РК, продает акции казахстанского АО. В свое время, он покупал их 10 000 * 10 тенге= 100 000 тенге. Сейчас реализует за 11 тенге за акцию. Подскажите пожалуйста порядок и размер уплаты налогов при продаже акционером  акций.</a:t>
            </a:r>
          </a:p>
          <a:p>
            <a:pPr marL="0" indent="0" algn="just" fontAlgn="ctr">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400661983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latin typeface="Times New Roman" panose="02020603050405020304" pitchFamily="18" charset="0"/>
                <a:cs typeface="Times New Roman" panose="02020603050405020304" pitchFamily="18" charset="0"/>
              </a:rPr>
              <a:t>Ответ </a:t>
            </a:r>
            <a:r>
              <a:rPr lang="ru-RU" dirty="0" smtClean="0">
                <a:latin typeface="Times New Roman" panose="02020603050405020304" pitchFamily="18" charset="0"/>
                <a:cs typeface="Times New Roman" panose="02020603050405020304" pitchFamily="18" charset="0"/>
              </a:rPr>
              <a:t>22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700808"/>
            <a:ext cx="8640959" cy="4425355"/>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Определяем прирост стоимости:</a:t>
            </a:r>
          </a:p>
          <a:p>
            <a:pPr marL="0" indent="0" algn="just">
              <a:buNone/>
            </a:pPr>
            <a:r>
              <a:rPr lang="ru-RU" dirty="0" smtClean="0">
                <a:latin typeface="Times New Roman" panose="02020603050405020304" pitchFamily="18" charset="0"/>
                <a:cs typeface="Times New Roman" panose="02020603050405020304" pitchFamily="18" charset="0"/>
              </a:rPr>
              <a:t>110 000 -100 000 =10 000 тенге</a:t>
            </a:r>
          </a:p>
          <a:p>
            <a:pPr marL="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Если акции данного АО выставлены на торги казахстанской бирже(находятся в листинге), то данный доход не подлежит налогообложению:</a:t>
            </a:r>
          </a:p>
          <a:p>
            <a:pPr marL="0" indent="0" algn="just">
              <a:buNone/>
            </a:pPr>
            <a:r>
              <a:rPr lang="ru-RU" dirty="0">
                <a:latin typeface="Times New Roman" panose="02020603050405020304" pitchFamily="18" charset="0"/>
                <a:cs typeface="Times New Roman" panose="02020603050405020304" pitchFamily="18" charset="0"/>
              </a:rPr>
              <a:t>-доходы от прироста стоимости при реализации методом открытых торгов на фондовой бирже, функционирующей на территории Республики Казахстан, ценных бумаг, находящихся на день реализации в официальных списках данной фондовой биржи (</a:t>
            </a:r>
            <a:r>
              <a:rPr lang="ru-RU" dirty="0" err="1">
                <a:latin typeface="Times New Roman" panose="02020603050405020304" pitchFamily="18" charset="0"/>
                <a:cs typeface="Times New Roman" panose="02020603050405020304" pitchFamily="18" charset="0"/>
              </a:rPr>
              <a:t>пп</a:t>
            </a:r>
            <a:r>
              <a:rPr lang="ru-RU" dirty="0">
                <a:latin typeface="Times New Roman" panose="02020603050405020304" pitchFamily="18" charset="0"/>
                <a:cs typeface="Times New Roman" panose="02020603050405020304" pitchFamily="18" charset="0"/>
              </a:rPr>
              <a:t>. 16 п. 1 ст. 156 НК</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a:p>
            <a:pPr marL="0" indent="0" algn="just" fontAlgn="ctr">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258887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16632"/>
            <a:ext cx="9110861" cy="6741368"/>
          </a:xfrm>
        </p:spPr>
        <p:txBody>
          <a:bodyPr>
            <a:noAutofit/>
          </a:bodyPr>
          <a:lstStyle/>
          <a:p>
            <a:pPr marL="0" indent="0" algn="ctr">
              <a:buNone/>
            </a:pPr>
            <a:endParaRPr lang="ru-RU" b="1" dirty="0" smtClean="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endParaRPr lang="ru-RU" b="1" dirty="0" smtClean="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r>
              <a:rPr lang="ru-RU" b="1" dirty="0" smtClean="0">
                <a:latin typeface="Times New Roman" panose="02020603050405020304" pitchFamily="18" charset="0"/>
                <a:cs typeface="Times New Roman" panose="02020603050405020304" pitchFamily="18" charset="0"/>
              </a:rPr>
              <a:t>        Можно </a:t>
            </a:r>
            <a:r>
              <a:rPr lang="ru-RU" b="1" dirty="0">
                <a:latin typeface="Times New Roman" panose="02020603050405020304" pitchFamily="18" charset="0"/>
                <a:cs typeface="Times New Roman" panose="02020603050405020304" pitchFamily="18" charset="0"/>
              </a:rPr>
              <a:t>ли досрочно распределить доход между участниками не дожидаясь результатов деятельности за год?</a:t>
            </a:r>
          </a:p>
          <a:p>
            <a:pPr marL="0" indent="0" algn="just">
              <a:buNone/>
            </a:pP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095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764704"/>
            <a:ext cx="9110861" cy="6093296"/>
          </a:xfrm>
        </p:spPr>
        <p:txBody>
          <a:bodyPr>
            <a:noAutofit/>
          </a:bodyPr>
          <a:lstStyle/>
          <a:p>
            <a:pPr marL="0" indent="0" algn="just">
              <a:buNone/>
            </a:pPr>
            <a:r>
              <a:rPr lang="ru-RU" dirty="0" smtClean="0">
                <a:latin typeface="Times New Roman" panose="02020603050405020304" pitchFamily="18" charset="0"/>
                <a:cs typeface="Times New Roman" panose="02020603050405020304" pitchFamily="18" charset="0"/>
              </a:rPr>
              <a:t>    Чистый </a:t>
            </a:r>
            <a:r>
              <a:rPr lang="ru-RU" dirty="0">
                <a:latin typeface="Times New Roman" panose="02020603050405020304" pitchFamily="18" charset="0"/>
                <a:cs typeface="Times New Roman" panose="02020603050405020304" pitchFamily="18" charset="0"/>
              </a:rPr>
              <a:t>доход определяется по результатам деятельности товарищества за год. При отсутствии результатов деятельности отсутствует и возможность определить чистый доход. Невозможно распределить доход, которого еще нет, поскольку его размер, подлежащий распределению, можно определить </a:t>
            </a:r>
            <a:r>
              <a:rPr lang="ru-RU" b="1" dirty="0">
                <a:latin typeface="Times New Roman" panose="02020603050405020304" pitchFamily="18" charset="0"/>
                <a:cs typeface="Times New Roman" panose="02020603050405020304" pitchFamily="18" charset="0"/>
              </a:rPr>
              <a:t>только по результатам подведения итогов календарного года</a:t>
            </a:r>
            <a:r>
              <a:rPr lang="ru-RU" dirty="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Данный </a:t>
            </a:r>
            <a:r>
              <a:rPr lang="ru-RU" dirty="0">
                <a:latin typeface="Times New Roman" panose="02020603050405020304" pitchFamily="18" charset="0"/>
                <a:cs typeface="Times New Roman" panose="02020603050405020304" pitchFamily="18" charset="0"/>
              </a:rPr>
              <a:t>вывод следует из содержания пункта 1 статьи 40 Закона "О товариществах с ограниченной и дополнительной ответственностью", в соответствии с которым распределение между участниками  чистого дохода, полученного товариществом по результатам его деятельности за год, производится в соответствии с решением очередного общего собрания участников товарищества, посвященного утверждению результатов деятельности товарищества за соответствующий год.</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367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16632"/>
            <a:ext cx="9110861" cy="6741368"/>
          </a:xfrm>
        </p:spPr>
        <p:txBody>
          <a:bodyPr>
            <a:noAutofit/>
          </a:bodyPr>
          <a:lstStyle/>
          <a:p>
            <a:pPr marL="0" indent="0" algn="ctr">
              <a:buNone/>
            </a:pPr>
            <a:endParaRPr lang="ru-RU" b="1" dirty="0" smtClean="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endParaRPr lang="ru-RU" b="1" dirty="0" smtClean="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a:p>
            <a:pPr marL="0" indent="0">
              <a:buNone/>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Имеет ли право на дивиденды участник, уступивший долю?</a:t>
            </a:r>
          </a:p>
        </p:txBody>
      </p:sp>
    </p:spTree>
    <p:extLst>
      <p:ext uri="{BB962C8B-B14F-4D97-AF65-F5344CB8AC3E}">
        <p14:creationId xmlns:p14="http://schemas.microsoft.com/office/powerpoint/2010/main" val="3062596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268760"/>
            <a:ext cx="9110861" cy="5589240"/>
          </a:xfrm>
        </p:spPr>
        <p:txBody>
          <a:bodyPr>
            <a:noAutofit/>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Прежний участник, утрачивая право на долю в соответствии с пунктом 2 статьи 28 Закона "О товариществах с ограниченной и дополнительной ответственностью", выбывает из ТОО, следовательно теряет права, принадлежавшие ему как участнику ТОО, в том числе и право на выплату дивидендов.</a:t>
            </a:r>
          </a:p>
          <a:p>
            <a:pPr marL="0" indent="0" algn="just">
              <a:buNone/>
            </a:pPr>
            <a:r>
              <a:rPr lang="ru-RU" dirty="0">
                <a:latin typeface="Times New Roman" panose="02020603050405020304" pitchFamily="18" charset="0"/>
                <a:cs typeface="Times New Roman" panose="02020603050405020304" pitchFamily="18" charset="0"/>
              </a:rPr>
              <a:t>Участнику, выходящему из товарищества, претендующему на часть дохода, полученного с его участием, можно рекомендовать включать такой ожидаемый доход в продажную стоимость своей доли по согласованию с приобретателем доли.</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544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628800"/>
            <a:ext cx="8280919" cy="4497363"/>
          </a:xfrm>
        </p:spPr>
        <p:txBody>
          <a:bodyPr>
            <a:normAutofit/>
          </a:bodyPr>
          <a:lstStyle/>
          <a:p>
            <a:pPr marL="0" indent="0" algn="just">
              <a:buNone/>
            </a:pPr>
            <a:r>
              <a:rPr lang="ru-RU" sz="3200" dirty="0" smtClean="0">
                <a:latin typeface="Times New Roman" panose="02020603050405020304" pitchFamily="18" charset="0"/>
                <a:cs typeface="Times New Roman" panose="02020603050405020304" pitchFamily="18" charset="0"/>
              </a:rPr>
              <a:t>	</a:t>
            </a:r>
          </a:p>
          <a:p>
            <a:pPr marL="0" indent="0" algn="just">
              <a:buNone/>
            </a:pPr>
            <a:r>
              <a:rPr lang="ru-RU" sz="3200" dirty="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Сумма чистой прибыли по бухгалтерскому учету, как правило, отличается от суммы чистой прибыли по годовой налоговой  Декларации по КПН/ИПН.</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968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420888"/>
            <a:ext cx="8568951" cy="3705275"/>
          </a:xfrm>
        </p:spPr>
        <p:txBody>
          <a:bodyPr>
            <a:normAutofit/>
          </a:bodyPr>
          <a:lstStyle/>
          <a:p>
            <a:pPr marL="0" indent="0" algn="just">
              <a:buNone/>
            </a:pPr>
            <a:r>
              <a:rPr lang="ru-RU"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Дивиде́нд</a:t>
            </a:r>
            <a:r>
              <a:rPr lang="ru-RU" sz="2800" dirty="0" smtClean="0">
                <a:latin typeface="Times New Roman" panose="02020603050405020304" pitchFamily="18" charset="0"/>
                <a:cs typeface="Times New Roman" panose="02020603050405020304" pitchFamily="18" charset="0"/>
              </a:rPr>
              <a:t> — часть прибыли акционерного общества или иного хозяйствующего субъекта, распределяемая между акционерами, участниками в соответствии с количеством и видом акций, долей, находящихся в их владении. </a:t>
            </a:r>
          </a:p>
          <a:p>
            <a:pPr algn="just"/>
            <a:endParaRPr lang="ru-RU" sz="2800" dirty="0">
              <a:latin typeface="Times New Roman" panose="02020603050405020304" pitchFamily="18" charset="0"/>
              <a:cs typeface="Times New Roman" panose="02020603050405020304" pitchFamily="18" charset="0"/>
            </a:endParaRPr>
          </a:p>
        </p:txBody>
      </p:sp>
      <p:sp>
        <p:nvSpPr>
          <p:cNvPr id="4" name="Заголовок 3"/>
          <p:cNvSpPr>
            <a:spLocks noGrp="1"/>
          </p:cNvSpPr>
          <p:nvPr>
            <p:ph type="title"/>
          </p:nvPr>
        </p:nvSpPr>
        <p:spPr/>
        <p:txBody>
          <a:bodyPr/>
          <a:lstStyle/>
          <a:p>
            <a:pPr marL="0" indent="0"/>
            <a:r>
              <a:rPr lang="ru-RU" dirty="0"/>
              <a:t>(</a:t>
            </a:r>
            <a:r>
              <a:rPr lang="ru-RU" i="1" dirty="0">
                <a:latin typeface="Times New Roman" panose="02020603050405020304" pitchFamily="18" charset="0"/>
                <a:cs typeface="Times New Roman" panose="02020603050405020304" pitchFamily="18" charset="0"/>
              </a:rPr>
              <a:t>Материал из Википедии</a:t>
            </a:r>
            <a:r>
              <a:rPr lang="ru-RU" dirty="0"/>
              <a:t>)</a:t>
            </a:r>
          </a:p>
        </p:txBody>
      </p:sp>
    </p:spTree>
    <p:extLst>
      <p:ext uri="{BB962C8B-B14F-4D97-AF65-F5344CB8AC3E}">
        <p14:creationId xmlns:p14="http://schemas.microsoft.com/office/powerpoint/2010/main" val="913232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вал 7"/>
          <p:cNvSpPr/>
          <p:nvPr/>
        </p:nvSpPr>
        <p:spPr>
          <a:xfrm>
            <a:off x="5508104" y="2708920"/>
            <a:ext cx="1512168" cy="720080"/>
          </a:xfrm>
          <a:prstGeom prst="ellipse">
            <a:avLst/>
          </a:prstGeom>
          <a:solidFill>
            <a:srgbClr val="7030A0">
              <a:alpha val="0"/>
            </a:srgb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бъект 5"/>
          <p:cNvSpPr>
            <a:spLocks noGrp="1"/>
          </p:cNvSpPr>
          <p:nvPr>
            <p:ph idx="1"/>
          </p:nvPr>
        </p:nvSpPr>
        <p:spPr/>
        <p:txBody>
          <a:bodyPr/>
          <a:lstStyle/>
          <a:p>
            <a:endParaRPr lang="ru-RU"/>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4000" cy="6669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Овал 8"/>
          <p:cNvSpPr/>
          <p:nvPr/>
        </p:nvSpPr>
        <p:spPr>
          <a:xfrm>
            <a:off x="5529147" y="2010415"/>
            <a:ext cx="1656184" cy="1066428"/>
          </a:xfrm>
          <a:prstGeom prst="ellipse">
            <a:avLst/>
          </a:prstGeom>
          <a:solidFill>
            <a:srgbClr val="7030A0">
              <a:alpha val="0"/>
            </a:srgb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33521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931714"/>
            <a:ext cx="8640960" cy="4737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Заголовок 2"/>
          <p:cNvSpPr>
            <a:spLocks noGrp="1"/>
          </p:cNvSpPr>
          <p:nvPr>
            <p:ph type="title"/>
          </p:nvPr>
        </p:nvSpPr>
        <p:spPr/>
        <p:txBody>
          <a:bodyPr/>
          <a:lstStyle/>
          <a:p>
            <a:endParaRPr lang="ru-RU"/>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8640"/>
            <a:ext cx="864096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Овал 6"/>
          <p:cNvSpPr/>
          <p:nvPr/>
        </p:nvSpPr>
        <p:spPr>
          <a:xfrm>
            <a:off x="4860032" y="6165304"/>
            <a:ext cx="1872208" cy="554360"/>
          </a:xfrm>
          <a:prstGeom prst="ellipse">
            <a:avLst/>
          </a:prstGeom>
          <a:solidFill>
            <a:srgbClr val="7030A0">
              <a:alpha val="0"/>
            </a:srgb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86192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16832"/>
            <a:ext cx="8640959" cy="4209331"/>
          </a:xfrm>
        </p:spPr>
        <p:txBody>
          <a:bodyPr>
            <a:normAutofit/>
          </a:bodyPr>
          <a:lstStyle/>
          <a:p>
            <a:pPr marL="0" indent="0" algn="just">
              <a:buNone/>
            </a:pPr>
            <a:r>
              <a:rPr lang="ru-RU" sz="2800" dirty="0" smtClean="0">
                <a:latin typeface="Times New Roman" panose="02020603050405020304" pitchFamily="18" charset="0"/>
                <a:cs typeface="Times New Roman" panose="02020603050405020304" pitchFamily="18" charset="0"/>
              </a:rPr>
              <a:t>	</a:t>
            </a:r>
          </a:p>
          <a:p>
            <a:pPr marL="0" indent="0" algn="just">
              <a:buNone/>
            </a:pP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В декларации по ИПН, которую заполняют ИП, применяющие общеустановленный режим налогообложения, вообще нет такой строки как «Чистый доход».</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501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712968" cy="1365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Заголовок 2"/>
          <p:cNvSpPr>
            <a:spLocks noGrp="1"/>
          </p:cNvSpPr>
          <p:nvPr>
            <p:ph type="title"/>
          </p:nvPr>
        </p:nvSpPr>
        <p:spPr/>
        <p:txBody>
          <a:bodyPr/>
          <a:lstStyle/>
          <a:p>
            <a:endParaRPr lang="ru-RU"/>
          </a:p>
        </p:txBody>
      </p:sp>
      <p:sp>
        <p:nvSpPr>
          <p:cNvPr id="4" name="Овал 3"/>
          <p:cNvSpPr/>
          <p:nvPr/>
        </p:nvSpPr>
        <p:spPr>
          <a:xfrm>
            <a:off x="5508104" y="3573016"/>
            <a:ext cx="1512168" cy="720080"/>
          </a:xfrm>
          <a:prstGeom prst="ellipse">
            <a:avLst/>
          </a:prstGeom>
          <a:solidFill>
            <a:srgbClr val="7030A0">
              <a:alpha val="0"/>
            </a:srgb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628800"/>
            <a:ext cx="8712968"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78634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16832"/>
            <a:ext cx="8640959" cy="4209331"/>
          </a:xfrm>
        </p:spPr>
        <p:txBody>
          <a:bodyPr>
            <a:normAutofit/>
          </a:bodyPr>
          <a:lstStyle/>
          <a:p>
            <a:pPr marL="0" indent="0" algn="just">
              <a:buNone/>
            </a:pPr>
            <a:r>
              <a:rPr lang="ru-RU" sz="2800" dirty="0" smtClean="0">
                <a:latin typeface="Times New Roman" panose="02020603050405020304" pitchFamily="18" charset="0"/>
                <a:cs typeface="Times New Roman" panose="02020603050405020304" pitchFamily="18" charset="0"/>
              </a:rPr>
              <a:t>	</a:t>
            </a:r>
          </a:p>
          <a:p>
            <a:pPr marL="0" indent="0" algn="just">
              <a:buNone/>
            </a:pP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Чем обусловлена разница между чистой прибылью по бухгалтерскому учету и налоговому учету?</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6829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46113" y="4996610"/>
            <a:ext cx="6912768" cy="1224136"/>
          </a:xfrm>
          <a:prstGeom prst="rect">
            <a:avLst/>
          </a:prstGeom>
          <a:solidFill>
            <a:schemeClr val="bg1">
              <a:lumMod val="85000"/>
            </a:schemeClr>
          </a:solidFill>
          <a:ln>
            <a:solidFill>
              <a:schemeClr val="tx1"/>
            </a:solidFill>
          </a:ln>
        </p:spPr>
        <p:style>
          <a:lnRef idx="1">
            <a:schemeClr val="accent5"/>
          </a:lnRef>
          <a:fillRef idx="2">
            <a:schemeClr val="accent5"/>
          </a:fillRef>
          <a:effectRef idx="1">
            <a:schemeClr val="accent5"/>
          </a:effectRef>
          <a:fontRef idx="minor">
            <a:schemeClr val="dk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3000" b="1" dirty="0">
                <a:ln w="11430">
                  <a:solidFill>
                    <a:sysClr val="windowText" lastClr="000000"/>
                  </a:solidFill>
                </a:ln>
                <a:solidFill>
                  <a:srgbClr val="923E8C"/>
                </a:solidFill>
                <a:effectLst>
                  <a:outerShdw blurRad="50800" dist="39000" dir="5460000" algn="tl">
                    <a:srgbClr val="000000">
                      <a:alpha val="38000"/>
                    </a:srgbClr>
                  </a:outerShdw>
                </a:effectLst>
              </a:rPr>
              <a:t>ДАННЫЕ</a:t>
            </a:r>
            <a:r>
              <a:rPr lang="ru-RU" sz="3000" b="1" dirty="0">
                <a:ln w="11430"/>
                <a:solidFill>
                  <a:srgbClr val="923E8C"/>
                </a:solidFill>
                <a:effectLst>
                  <a:outerShdw blurRad="50800" dist="39000" dir="5460000" algn="tl">
                    <a:srgbClr val="000000">
                      <a:alpha val="38000"/>
                    </a:srgbClr>
                  </a:outerShdw>
                </a:effectLst>
              </a:rPr>
              <a:t> </a:t>
            </a:r>
            <a:r>
              <a:rPr lang="ru-RU" sz="3000" b="1" dirty="0">
                <a:ln w="11430">
                  <a:solidFill>
                    <a:sysClr val="windowText" lastClr="000000"/>
                  </a:solidFill>
                </a:ln>
                <a:solidFill>
                  <a:srgbClr val="923E8C"/>
                </a:solidFill>
                <a:effectLst>
                  <a:outerShdw blurRad="50800" dist="39000" dir="5460000" algn="tl">
                    <a:srgbClr val="000000">
                      <a:alpha val="38000"/>
                    </a:srgbClr>
                  </a:outerShdw>
                </a:effectLst>
              </a:rPr>
              <a:t>БУХГАЛТЕРСКОГО УЧЕТА</a:t>
            </a:r>
          </a:p>
        </p:txBody>
      </p:sp>
      <p:sp>
        <p:nvSpPr>
          <p:cNvPr id="5" name="Прямоугольник 4"/>
          <p:cNvSpPr/>
          <p:nvPr/>
        </p:nvSpPr>
        <p:spPr>
          <a:xfrm>
            <a:off x="608345" y="980728"/>
            <a:ext cx="3168352" cy="720080"/>
          </a:xfrm>
          <a:prstGeom prst="rect">
            <a:avLst/>
          </a:prstGeom>
          <a:solidFill>
            <a:schemeClr val="accent6">
              <a:lumMod val="60000"/>
              <a:lumOff val="40000"/>
            </a:schemeClr>
          </a:solidFill>
          <a:ln>
            <a:solidFill>
              <a:schemeClr val="accent6">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ru-RU" sz="2000" b="1" dirty="0">
                <a:ln w="11430">
                  <a:solidFill>
                    <a:sysClr val="windowText" lastClr="000000"/>
                  </a:solidFill>
                </a:ln>
                <a:solidFill>
                  <a:schemeClr val="accent6">
                    <a:lumMod val="50000"/>
                  </a:schemeClr>
                </a:solidFill>
                <a:latin typeface="Times New Roman" panose="02020603050405020304" pitchFamily="18" charset="0"/>
                <a:cs typeface="Times New Roman" panose="02020603050405020304" pitchFamily="18" charset="0"/>
              </a:rPr>
              <a:t>ФИНАНСОВАЯ ОТЧЕТНОСТЬ</a:t>
            </a:r>
          </a:p>
        </p:txBody>
      </p:sp>
      <p:sp>
        <p:nvSpPr>
          <p:cNvPr id="6" name="Прямоугольник 5"/>
          <p:cNvSpPr/>
          <p:nvPr/>
        </p:nvSpPr>
        <p:spPr>
          <a:xfrm>
            <a:off x="5220072" y="1052736"/>
            <a:ext cx="2952328" cy="648072"/>
          </a:xfrm>
          <a:prstGeom prst="rect">
            <a:avLst/>
          </a:prstGeom>
          <a:solidFill>
            <a:schemeClr val="accent5">
              <a:lumMod val="40000"/>
              <a:lumOff val="60000"/>
            </a:schemeClr>
          </a:solidFill>
          <a:ln>
            <a:solidFill>
              <a:srgbClr val="002060"/>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ru-RU" sz="2000" b="1" dirty="0">
                <a:ln w="11430">
                  <a:solidFill>
                    <a:sysClr val="windowText" lastClr="000000"/>
                  </a:solidFill>
                </a:ln>
                <a:solidFill>
                  <a:schemeClr val="accent1">
                    <a:lumMod val="75000"/>
                  </a:schemeClr>
                </a:solidFill>
                <a:latin typeface="Times New Roman" panose="02020603050405020304" pitchFamily="18" charset="0"/>
                <a:cs typeface="Times New Roman" panose="02020603050405020304" pitchFamily="18" charset="0"/>
              </a:rPr>
              <a:t>НАЛОГОВАЯ ОТЧЕТНОСТЬ</a:t>
            </a:r>
          </a:p>
        </p:txBody>
      </p:sp>
      <p:sp>
        <p:nvSpPr>
          <p:cNvPr id="14" name="Стрелка вниз 13"/>
          <p:cNvSpPr/>
          <p:nvPr/>
        </p:nvSpPr>
        <p:spPr>
          <a:xfrm rot="10800000">
            <a:off x="-1" y="1700210"/>
            <a:ext cx="4385046" cy="3296399"/>
          </a:xfrm>
          <a:prstGeom prst="downArrow">
            <a:avLst/>
          </a:prstGeom>
          <a:solidFill>
            <a:schemeClr val="accent6">
              <a:lumMod val="60000"/>
              <a:lumOff val="40000"/>
            </a:schemeClr>
          </a:solidFill>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dirty="0"/>
          </a:p>
        </p:txBody>
      </p:sp>
      <p:sp>
        <p:nvSpPr>
          <p:cNvPr id="36871" name="TextBox 15"/>
          <p:cNvSpPr txBox="1">
            <a:spLocks noChangeArrowheads="1"/>
          </p:cNvSpPr>
          <p:nvPr/>
        </p:nvSpPr>
        <p:spPr bwMode="auto">
          <a:xfrm>
            <a:off x="1187624" y="1700213"/>
            <a:ext cx="2016224"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altLang="ru-RU" sz="1000" b="1" dirty="0">
              <a:latin typeface="Times New Roman" pitchFamily="18" charset="0"/>
            </a:endParaRPr>
          </a:p>
          <a:p>
            <a:pPr algn="ctr" eaLnBrk="1" hangingPunct="1"/>
            <a:endParaRPr lang="ru-RU" altLang="ru-RU" sz="1000" b="1" dirty="0">
              <a:latin typeface="Times New Roman" pitchFamily="18" charset="0"/>
            </a:endParaRPr>
          </a:p>
          <a:p>
            <a:pPr algn="ctr" eaLnBrk="1" hangingPunct="1"/>
            <a:endParaRPr lang="ru-RU" altLang="ru-RU" sz="1000" b="1" dirty="0">
              <a:latin typeface="Times New Roman" pitchFamily="18" charset="0"/>
            </a:endParaRPr>
          </a:p>
          <a:p>
            <a:pPr algn="ctr" eaLnBrk="1" hangingPunct="1"/>
            <a:endParaRPr lang="ru-RU" altLang="ru-RU" sz="1000" b="1" dirty="0">
              <a:latin typeface="Times New Roman" pitchFamily="18" charset="0"/>
            </a:endParaRPr>
          </a:p>
          <a:p>
            <a:pPr algn="ctr" eaLnBrk="1" hangingPunct="1"/>
            <a:r>
              <a:rPr lang="ru-RU" altLang="ru-RU" sz="1200" b="1" dirty="0">
                <a:latin typeface="Times New Roman" pitchFamily="18" charset="0"/>
              </a:rPr>
              <a:t>СВОИ КРИТЕРИИ ПО ОПРЕДЕЛЕНИЮ:</a:t>
            </a:r>
          </a:p>
          <a:p>
            <a:pPr eaLnBrk="1" hangingPunct="1"/>
            <a:endParaRPr lang="ru-RU" altLang="ru-RU" sz="1200" dirty="0">
              <a:latin typeface="Times New Roman" pitchFamily="18" charset="0"/>
            </a:endParaRPr>
          </a:p>
          <a:p>
            <a:pPr eaLnBrk="1" hangingPunct="1">
              <a:buFontTx/>
              <a:buChar char="-"/>
            </a:pPr>
            <a:r>
              <a:rPr lang="ru-RU" altLang="ru-RU" sz="1200" dirty="0">
                <a:latin typeface="Times New Roman" pitchFamily="18" charset="0"/>
              </a:rPr>
              <a:t>АКТИВОВ;</a:t>
            </a:r>
          </a:p>
          <a:p>
            <a:pPr eaLnBrk="1" hangingPunct="1">
              <a:buFontTx/>
              <a:buChar char="-"/>
            </a:pPr>
            <a:endParaRPr lang="ru-RU" altLang="ru-RU" sz="1200" dirty="0">
              <a:latin typeface="Times New Roman" pitchFamily="18" charset="0"/>
            </a:endParaRPr>
          </a:p>
          <a:p>
            <a:pPr eaLnBrk="1" hangingPunct="1">
              <a:buFontTx/>
              <a:buChar char="-"/>
            </a:pPr>
            <a:r>
              <a:rPr lang="ru-RU" altLang="ru-RU" sz="1200" dirty="0">
                <a:latin typeface="Times New Roman" pitchFamily="18" charset="0"/>
              </a:rPr>
              <a:t>ДЕБИТОРСКОЙ И КРЕДИТОРСКОЙ ЗАДОЛЖЕННОСТИ;</a:t>
            </a:r>
          </a:p>
          <a:p>
            <a:pPr eaLnBrk="1" hangingPunct="1">
              <a:buFontTx/>
              <a:buChar char="-"/>
            </a:pPr>
            <a:endParaRPr lang="ru-RU" altLang="ru-RU" sz="1200" dirty="0">
              <a:latin typeface="Times New Roman" pitchFamily="18" charset="0"/>
            </a:endParaRPr>
          </a:p>
          <a:p>
            <a:pPr eaLnBrk="1" hangingPunct="1"/>
            <a:r>
              <a:rPr lang="ru-RU" altLang="ru-RU" sz="1200" dirty="0">
                <a:latin typeface="Times New Roman" pitchFamily="18" charset="0"/>
              </a:rPr>
              <a:t>-ОЦЕНКИ УСЛОВНЫХ  ОБЯЗАТЕЛЬСТВ И Т.Д.;</a:t>
            </a:r>
          </a:p>
          <a:p>
            <a:pPr eaLnBrk="1" hangingPunct="1"/>
            <a:endParaRPr lang="ru-RU" altLang="ru-RU" sz="1200" dirty="0">
              <a:latin typeface="Times New Roman" pitchFamily="18" charset="0"/>
            </a:endParaRPr>
          </a:p>
        </p:txBody>
      </p:sp>
      <p:sp>
        <p:nvSpPr>
          <p:cNvPr id="19" name="Стрелка вверх 18"/>
          <p:cNvSpPr/>
          <p:nvPr/>
        </p:nvSpPr>
        <p:spPr>
          <a:xfrm>
            <a:off x="4385046" y="1700213"/>
            <a:ext cx="4363418" cy="3296397"/>
          </a:xfrm>
          <a:prstGeom prst="upArrow">
            <a:avLst/>
          </a:prstGeom>
          <a:solidFill>
            <a:schemeClr val="accent5">
              <a:lumMod val="40000"/>
              <a:lumOff val="6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dirty="0"/>
          </a:p>
        </p:txBody>
      </p:sp>
      <p:sp>
        <p:nvSpPr>
          <p:cNvPr id="36873" name="TextBox 19"/>
          <p:cNvSpPr txBox="1">
            <a:spLocks noChangeArrowheads="1"/>
          </p:cNvSpPr>
          <p:nvPr/>
        </p:nvSpPr>
        <p:spPr bwMode="auto">
          <a:xfrm>
            <a:off x="5436096" y="1700213"/>
            <a:ext cx="2160239"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altLang="ru-RU" sz="1000" b="1" dirty="0">
              <a:latin typeface="Times New Roman" pitchFamily="18" charset="0"/>
            </a:endParaRPr>
          </a:p>
          <a:p>
            <a:pPr algn="ctr" eaLnBrk="1" hangingPunct="1"/>
            <a:endParaRPr lang="ru-RU" altLang="ru-RU" sz="1000" b="1" dirty="0">
              <a:latin typeface="Times New Roman" pitchFamily="18" charset="0"/>
            </a:endParaRPr>
          </a:p>
          <a:p>
            <a:pPr algn="ctr" eaLnBrk="1" hangingPunct="1"/>
            <a:endParaRPr lang="ru-RU" altLang="ru-RU" sz="1000" b="1" dirty="0">
              <a:latin typeface="Times New Roman" pitchFamily="18" charset="0"/>
            </a:endParaRPr>
          </a:p>
          <a:p>
            <a:pPr algn="ctr" eaLnBrk="1" hangingPunct="1"/>
            <a:r>
              <a:rPr lang="ru-RU" altLang="ru-RU" sz="1200" b="1" dirty="0" smtClean="0">
                <a:latin typeface="Times New Roman" pitchFamily="18" charset="0"/>
              </a:rPr>
              <a:t>   СВОИ </a:t>
            </a:r>
            <a:r>
              <a:rPr lang="ru-RU" altLang="ru-RU" sz="1200" b="1" dirty="0">
                <a:latin typeface="Times New Roman" pitchFamily="18" charset="0"/>
              </a:rPr>
              <a:t>КРИТЕРИИ </a:t>
            </a:r>
          </a:p>
          <a:p>
            <a:pPr algn="ctr" eaLnBrk="1" hangingPunct="1"/>
            <a:r>
              <a:rPr lang="ru-RU" altLang="ru-RU" sz="1200" b="1" dirty="0">
                <a:latin typeface="Times New Roman" pitchFamily="18" charset="0"/>
              </a:rPr>
              <a:t>И  НОРМЫ ПО</a:t>
            </a:r>
          </a:p>
          <a:p>
            <a:pPr algn="ctr" eaLnBrk="1" hangingPunct="1"/>
            <a:r>
              <a:rPr lang="ru-RU" altLang="ru-RU" sz="1200" b="1" dirty="0">
                <a:latin typeface="Times New Roman" pitchFamily="18" charset="0"/>
              </a:rPr>
              <a:t> ОПРЕДЕЛЕНИЮ:</a:t>
            </a:r>
          </a:p>
          <a:p>
            <a:pPr eaLnBrk="1" hangingPunct="1"/>
            <a:r>
              <a:rPr lang="ru-RU" altLang="ru-RU" sz="1200" dirty="0">
                <a:latin typeface="Times New Roman" pitchFamily="18" charset="0"/>
              </a:rPr>
              <a:t>-</a:t>
            </a:r>
            <a:r>
              <a:rPr lang="ru-RU" altLang="ru-RU" sz="1200" b="1" dirty="0">
                <a:latin typeface="Times New Roman" pitchFamily="18" charset="0"/>
              </a:rPr>
              <a:t>ДОХОДА</a:t>
            </a:r>
          </a:p>
          <a:p>
            <a:pPr eaLnBrk="1" hangingPunct="1"/>
            <a:r>
              <a:rPr lang="ru-RU" altLang="ru-RU" sz="1200" dirty="0">
                <a:latin typeface="Times New Roman" pitchFamily="18" charset="0"/>
              </a:rPr>
              <a:t>(ДИВИДЕНДЫ,ДОХОД </a:t>
            </a:r>
          </a:p>
          <a:p>
            <a:pPr eaLnBrk="1" hangingPunct="1"/>
            <a:r>
              <a:rPr lang="ru-RU" altLang="ru-RU" sz="1200" dirty="0">
                <a:latin typeface="Times New Roman" pitchFamily="18" charset="0"/>
              </a:rPr>
              <a:t>ОТ ВЫБЫТИЯ АКТИВОВ);</a:t>
            </a:r>
          </a:p>
          <a:p>
            <a:pPr eaLnBrk="1" hangingPunct="1">
              <a:buFontTx/>
              <a:buChar char="-"/>
            </a:pPr>
            <a:r>
              <a:rPr lang="ru-RU" altLang="ru-RU" sz="1200" b="1" dirty="0">
                <a:latin typeface="Times New Roman" pitchFamily="18" charset="0"/>
              </a:rPr>
              <a:t>РАСХОДА</a:t>
            </a:r>
          </a:p>
          <a:p>
            <a:pPr eaLnBrk="1" hangingPunct="1">
              <a:buFontTx/>
              <a:buChar char="-"/>
            </a:pPr>
            <a:r>
              <a:rPr lang="ru-RU" altLang="ru-RU" sz="1200" dirty="0">
                <a:latin typeface="Times New Roman" pitchFamily="18" charset="0"/>
              </a:rPr>
              <a:t>(ИДУЩИЕ  И НЕ </a:t>
            </a:r>
          </a:p>
          <a:p>
            <a:pPr eaLnBrk="1" hangingPunct="1">
              <a:buFontTx/>
              <a:buChar char="-"/>
            </a:pPr>
            <a:r>
              <a:rPr lang="ru-RU" altLang="ru-RU" sz="1200" dirty="0">
                <a:latin typeface="Times New Roman" pitchFamily="18" charset="0"/>
              </a:rPr>
              <a:t>ИДУЩИЕ НА ВЫЧЕТЫ,</a:t>
            </a:r>
          </a:p>
          <a:p>
            <a:pPr eaLnBrk="1" hangingPunct="1">
              <a:buFontTx/>
              <a:buChar char="-"/>
            </a:pPr>
            <a:r>
              <a:rPr lang="ru-RU" altLang="ru-RU" sz="1200" dirty="0">
                <a:latin typeface="Times New Roman" pitchFamily="18" charset="0"/>
              </a:rPr>
              <a:t>СВОИ НОРМЫ АМОРТИЗАЦИОННЫХ  ОТЧИСЛЕНИЙ;</a:t>
            </a:r>
          </a:p>
          <a:p>
            <a:pPr eaLnBrk="1" hangingPunct="1">
              <a:buFontTx/>
              <a:buChar char="-"/>
            </a:pPr>
            <a:r>
              <a:rPr lang="ru-RU" altLang="ru-RU" sz="1200" dirty="0">
                <a:latin typeface="Times New Roman" pitchFamily="18" charset="0"/>
              </a:rPr>
              <a:t>РАЗМЕР СПОНСОРСКОЙ</a:t>
            </a:r>
          </a:p>
          <a:p>
            <a:pPr eaLnBrk="1" hangingPunct="1">
              <a:buFontTx/>
              <a:buChar char="-"/>
            </a:pPr>
            <a:r>
              <a:rPr lang="ru-RU" altLang="ru-RU" sz="1200" dirty="0">
                <a:latin typeface="Times New Roman" pitchFamily="18" charset="0"/>
              </a:rPr>
              <a:t>ПОМОЩИ И Т.Д.)</a:t>
            </a:r>
          </a:p>
          <a:p>
            <a:pPr eaLnBrk="1" hangingPunct="1"/>
            <a:endParaRPr lang="ru-RU" altLang="ru-RU" sz="1200" dirty="0">
              <a:latin typeface="Times New Roman" pitchFamily="18" charset="0"/>
            </a:endParaRPr>
          </a:p>
        </p:txBody>
      </p:sp>
    </p:spTree>
    <p:extLst>
      <p:ext uri="{BB962C8B-B14F-4D97-AF65-F5344CB8AC3E}">
        <p14:creationId xmlns:p14="http://schemas.microsoft.com/office/powerpoint/2010/main" val="3828622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333375"/>
            <a:ext cx="9036050" cy="5792788"/>
          </a:xfrm>
        </p:spPr>
        <p:txBody>
          <a:bodyPr/>
          <a:lstStyle/>
          <a:p>
            <a:pPr algn="just">
              <a:buNone/>
            </a:pPr>
            <a:endParaRPr lang="ru-RU" altLang="ru-RU" dirty="0" smtClean="0"/>
          </a:p>
          <a:p>
            <a:pPr algn="just">
              <a:buNone/>
            </a:pPr>
            <a:endParaRPr lang="ru-RU" altLang="ru-RU" dirty="0"/>
          </a:p>
          <a:p>
            <a:pPr algn="just">
              <a:buNone/>
            </a:pPr>
            <a:endParaRPr lang="ru-RU" altLang="ru-RU" dirty="0"/>
          </a:p>
          <a:p>
            <a:pPr algn="just">
              <a:buNone/>
            </a:pPr>
            <a:r>
              <a:rPr lang="ru-RU" altLang="ru-RU" dirty="0" smtClean="0"/>
              <a:t>              </a:t>
            </a:r>
            <a:r>
              <a:rPr lang="ru-RU" altLang="ru-RU" sz="2800" dirty="0">
                <a:latin typeface="Times New Roman" panose="02020603050405020304" pitchFamily="18" charset="0"/>
                <a:cs typeface="Times New Roman" panose="02020603050405020304" pitchFamily="18" charset="0"/>
              </a:rPr>
              <a:t>В бухгалтерском учете работает только математика, поэтому </a:t>
            </a:r>
            <a:r>
              <a:rPr lang="ru-RU" altLang="ru-RU" sz="2800" b="1" i="1" dirty="0">
                <a:latin typeface="Times New Roman" panose="02020603050405020304" pitchFamily="18" charset="0"/>
                <a:cs typeface="Times New Roman" panose="02020603050405020304" pitchFamily="18" charset="0"/>
              </a:rPr>
              <a:t>любой </a:t>
            </a:r>
            <a:r>
              <a:rPr lang="ru-RU" altLang="ru-RU" sz="2800" i="1" dirty="0">
                <a:latin typeface="Times New Roman" panose="02020603050405020304" pitchFamily="18" charset="0"/>
                <a:cs typeface="Times New Roman" panose="02020603050405020304" pitchFamily="18" charset="0"/>
              </a:rPr>
              <a:t>тенге отраженных затрат</a:t>
            </a:r>
            <a:r>
              <a:rPr lang="ru-RU" altLang="ru-RU" sz="2800" dirty="0">
                <a:latin typeface="Times New Roman" panose="02020603050405020304" pitchFamily="18" charset="0"/>
                <a:cs typeface="Times New Roman" panose="02020603050405020304" pitchFamily="18" charset="0"/>
              </a:rPr>
              <a:t> участвует в формировании итогового финансового результата.</a:t>
            </a:r>
          </a:p>
          <a:p>
            <a:pPr algn="just">
              <a:buNone/>
            </a:pPr>
            <a:r>
              <a:rPr lang="ru-RU" altLang="ru-RU" sz="2800" dirty="0">
                <a:latin typeface="Times New Roman" panose="02020603050405020304" pitchFamily="18" charset="0"/>
                <a:cs typeface="Times New Roman" panose="02020603050405020304" pitchFamily="18" charset="0"/>
              </a:rPr>
              <a:t>       В налоговом учете участвуют только те затраты, которые </a:t>
            </a:r>
            <a:r>
              <a:rPr lang="ru-RU" altLang="ru-RU" sz="2800" b="1" dirty="0">
                <a:latin typeface="Times New Roman" panose="02020603050405020304" pitchFamily="18" charset="0"/>
                <a:cs typeface="Times New Roman" panose="02020603050405020304" pitchFamily="18" charset="0"/>
              </a:rPr>
              <a:t>можно отнести на вычеты</a:t>
            </a:r>
            <a:r>
              <a:rPr lang="ru-RU" altLang="ru-RU" sz="2800" dirty="0">
                <a:latin typeface="Times New Roman" panose="02020603050405020304" pitchFamily="18" charset="0"/>
                <a:cs typeface="Times New Roman" panose="02020603050405020304" pitchFamily="18" charset="0"/>
              </a:rPr>
              <a:t>, согласно нормам Налогового кодекса РК и в пределах указанных норм.</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293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450457993"/>
              </p:ext>
            </p:extLst>
          </p:nvPr>
        </p:nvGraphicFramePr>
        <p:xfrm>
          <a:off x="107504" y="5"/>
          <a:ext cx="9036496" cy="6858006"/>
        </p:xfrm>
        <a:graphic>
          <a:graphicData uri="http://schemas.openxmlformats.org/drawingml/2006/table">
            <a:tbl>
              <a:tblPr>
                <a:tableStyleId>{5C22544A-7EE6-4342-B048-85BDC9FD1C3A}</a:tableStyleId>
              </a:tblPr>
              <a:tblGrid>
                <a:gridCol w="4478451"/>
                <a:gridCol w="1528190"/>
                <a:gridCol w="1613092"/>
                <a:gridCol w="1416763"/>
              </a:tblGrid>
              <a:tr h="192020">
                <a:tc gridSpan="4">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СВЕРКА ДОХОДОВ И РАСХОДОВ за 2014 год</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hMerge="1">
                  <a:txBody>
                    <a:bodyPr/>
                    <a:lstStyle/>
                    <a:p>
                      <a:endParaRPr lang="ru-RU"/>
                    </a:p>
                  </a:txBody>
                  <a:tcPr/>
                </a:tc>
                <a:tc hMerge="1">
                  <a:txBody>
                    <a:bodyPr/>
                    <a:lstStyle/>
                    <a:p>
                      <a:endParaRPr lang="ru-RU"/>
                    </a:p>
                  </a:txBody>
                  <a:tcPr/>
                </a:tc>
                <a:tc hMerge="1">
                  <a:txBody>
                    <a:bodyPr/>
                    <a:lstStyle/>
                    <a:p>
                      <a:endParaRPr lang="ru-RU"/>
                    </a:p>
                  </a:txBody>
                  <a:tcPr/>
                </a:tc>
              </a:tr>
              <a:tr h="281004">
                <a:tc>
                  <a:txBody>
                    <a:bodyPr/>
                    <a:lstStyle/>
                    <a:p>
                      <a:pPr algn="l" fontAlgn="ctr"/>
                      <a:r>
                        <a:rPr lang="ru-RU" sz="1200" b="1" u="none" strike="noStrike" dirty="0">
                          <a:effectLst/>
                          <a:latin typeface="Times New Roman" panose="02020603050405020304" pitchFamily="18" charset="0"/>
                          <a:cs typeface="Times New Roman" panose="02020603050405020304" pitchFamily="18" charset="0"/>
                        </a:rPr>
                        <a:t> </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Бухучет</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Налоговый учет</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Разница</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r>
              <a:tr h="269504">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Доход от реализации продукции и оказания услуг</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500 000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500 000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1"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Доход от переоценки здания</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1 000 000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-1 000 000</a:t>
                      </a:r>
                      <a:endParaRPr lang="ru-RU" sz="1200" b="1" i="1"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266593">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Доходы от выбытия активов</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190 000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-190 000</a:t>
                      </a:r>
                      <a:endParaRPr lang="ru-RU" sz="1200" b="1" i="1"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331441">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Доход от безвозмездно полученного имущества</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20 000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20 000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1"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379743">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Доход от списания кредиторской задолженности(поставщикам)</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300 000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300 000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1"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295414">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Доход от списания кредиторской задолженности(</a:t>
                      </a:r>
                      <a:r>
                        <a:rPr lang="ru-RU" sz="1200" b="1" u="none" strike="noStrike" dirty="0" err="1">
                          <a:effectLst/>
                          <a:latin typeface="Times New Roman" panose="02020603050405020304" pitchFamily="18" charset="0"/>
                          <a:cs typeface="Times New Roman" panose="02020603050405020304" pitchFamily="18" charset="0"/>
                        </a:rPr>
                        <a:t>зарп</a:t>
                      </a:r>
                      <a:r>
                        <a:rPr lang="ru-RU" sz="1200" b="1" u="none" strike="noStrike" dirty="0">
                          <a:effectLst/>
                          <a:latin typeface="Times New Roman" panose="02020603050405020304" pitchFamily="18" charset="0"/>
                          <a:cs typeface="Times New Roman" panose="02020603050405020304" pitchFamily="18" charset="0"/>
                        </a:rPr>
                        <a:t>)</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10 000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1"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Доход от суммовой разницы</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60 000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60 000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a:solidFill>
                            <a:srgbClr val="FF0000"/>
                          </a:solidFill>
                          <a:effectLst/>
                          <a:latin typeface="Times New Roman" panose="02020603050405020304" pitchFamily="18" charset="0"/>
                          <a:cs typeface="Times New Roman" panose="02020603050405020304" pitchFamily="18" charset="0"/>
                        </a:rPr>
                        <a:t>0</a:t>
                      </a:r>
                      <a:endParaRPr lang="ru-RU" sz="1200" b="1" i="1" u="none" strike="noStrike">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Дивиденды полученные</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100 000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100 000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1"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Доход</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2 180 000</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990 000</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1 190 000</a:t>
                      </a:r>
                      <a:endParaRPr lang="ru-RU" sz="1200" b="1" i="1"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r>
              <a:tr h="192020">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Корректировка дохода</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 </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-100 000</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 </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r>
              <a:tr h="192020">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СГД итого:</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2 180 000</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890 000</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-1 290 000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Расходы по реал.</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200 000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200 000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Штрафы по хоздоговорам</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10 000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Социальные отчисления</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5 000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5 000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a:solidFill>
                            <a:srgbClr val="FF0000"/>
                          </a:solidFill>
                          <a:effectLst/>
                          <a:latin typeface="Times New Roman" panose="02020603050405020304" pitchFamily="18" charset="0"/>
                          <a:cs typeface="Times New Roman" panose="02020603050405020304" pitchFamily="18" charset="0"/>
                        </a:rPr>
                        <a:t>0</a:t>
                      </a:r>
                      <a:endParaRPr lang="ru-RU" sz="1200" b="1" i="0" u="none" strike="noStrike">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Прочие работы</a:t>
                      </a:r>
                      <a:r>
                        <a:rPr lang="ru-RU" sz="1200" b="1" u="none" strike="noStrike" dirty="0" smtClean="0">
                          <a:effectLst/>
                          <a:latin typeface="Times New Roman" panose="02020603050405020304" pitchFamily="18" charset="0"/>
                          <a:cs typeface="Times New Roman" panose="02020603050405020304" pitchFamily="18" charset="0"/>
                        </a:rPr>
                        <a:t>, услуги</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150 000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150 000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Командировочные затраты</a:t>
                      </a:r>
                      <a:endParaRPr lang="ru-RU" sz="1200" b="1" i="1"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100 000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100 000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Страховые выплаты</a:t>
                      </a:r>
                      <a:endParaRPr lang="ru-RU" sz="1200" b="1" i="1"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50 000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50 000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Налоги</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160 000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140 000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a:solidFill>
                            <a:srgbClr val="FF0000"/>
                          </a:solidFill>
                          <a:effectLst/>
                          <a:latin typeface="Times New Roman" panose="02020603050405020304" pitchFamily="18" charset="0"/>
                          <a:cs typeface="Times New Roman" panose="02020603050405020304" pitchFamily="18" charset="0"/>
                        </a:rPr>
                        <a:t>20 000</a:t>
                      </a:r>
                      <a:endParaRPr lang="ru-RU" sz="1200" b="1" i="0" u="none" strike="noStrike">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Амортизация</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30 000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70 000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-40 000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Другие расходы(суммовая)</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40 000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40 000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38764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Членские взносы(по налоговому учету (15 работников *МРП(1852)=27 780 тенге))</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140 000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27780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-112 220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Расходы по воде  (не вычет)</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20 000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-20 000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422227">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Расходы по проведению корпоратива на новый год и подарки детям сотрудников</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30 000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-30 000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Штрафы, пени в бюджет (не вычет)</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15 000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-15 000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Итого расход:</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a:effectLst/>
                          <a:latin typeface="Times New Roman" panose="02020603050405020304" pitchFamily="18" charset="0"/>
                          <a:cs typeface="Times New Roman" panose="02020603050405020304" pitchFamily="18" charset="0"/>
                        </a:rPr>
                        <a:t>950 000</a:t>
                      </a:r>
                      <a:endParaRPr lang="ru-RU" sz="1200" b="0"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0" u="none" strike="noStrike" dirty="0">
                          <a:effectLst/>
                          <a:latin typeface="Times New Roman" panose="02020603050405020304" pitchFamily="18" charset="0"/>
                          <a:cs typeface="Times New Roman" panose="02020603050405020304" pitchFamily="18" charset="0"/>
                        </a:rPr>
                        <a:t>792 780</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-197 220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tc>
              </a:tr>
              <a:tr h="192020">
                <a:tc>
                  <a:txBody>
                    <a:bodyPr/>
                    <a:lstStyle/>
                    <a:p>
                      <a:pPr algn="l" fontAlgn="ctr"/>
                      <a:r>
                        <a:rPr lang="ru-RU" sz="1200" b="1" u="none" strike="noStrike" dirty="0">
                          <a:effectLst/>
                          <a:latin typeface="Times New Roman" panose="02020603050405020304" pitchFamily="18" charset="0"/>
                          <a:cs typeface="Times New Roman" panose="02020603050405020304" pitchFamily="18" charset="0"/>
                        </a:rPr>
                        <a:t>НОД </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1 230 000</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97 220</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-1 092 780</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r>
              <a:tr h="192020">
                <a:tc>
                  <a:txBody>
                    <a:bodyPr/>
                    <a:lstStyle/>
                    <a:p>
                      <a:pPr algn="l" fontAlgn="ctr"/>
                      <a:r>
                        <a:rPr lang="ru-RU" sz="1200" b="1" u="none" strike="noStrike" dirty="0">
                          <a:effectLst/>
                          <a:latin typeface="Times New Roman" panose="02020603050405020304" pitchFamily="18" charset="0"/>
                          <a:cs typeface="Times New Roman" panose="02020603050405020304" pitchFamily="18" charset="0"/>
                        </a:rPr>
                        <a:t>КПН</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246 000</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a:effectLst/>
                          <a:latin typeface="Times New Roman" panose="02020603050405020304" pitchFamily="18" charset="0"/>
                          <a:cs typeface="Times New Roman" panose="02020603050405020304" pitchFamily="18" charset="0"/>
                        </a:rPr>
                        <a:t>19 444</a:t>
                      </a:r>
                      <a:endParaRPr lang="ru-RU" sz="1200" b="1" i="0" u="none" strike="noStrike">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-218 556</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r>
              <a:tr h="192020">
                <a:tc>
                  <a:txBody>
                    <a:bodyPr/>
                    <a:lstStyle/>
                    <a:p>
                      <a:pPr algn="l" fontAlgn="ctr"/>
                      <a:r>
                        <a:rPr lang="ru-RU" sz="1200" b="1" u="none" strike="noStrike" dirty="0">
                          <a:effectLst/>
                          <a:latin typeface="Times New Roman" panose="02020603050405020304" pitchFamily="18" charset="0"/>
                          <a:cs typeface="Times New Roman" panose="02020603050405020304" pitchFamily="18" charset="0"/>
                        </a:rPr>
                        <a:t>Чистая прибыль</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984 000</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77 776</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c>
                  <a:txBody>
                    <a:bodyPr/>
                    <a:lstStyle/>
                    <a:p>
                      <a:pPr algn="ctr" fontAlgn="ctr"/>
                      <a:r>
                        <a:rPr lang="ru-RU" sz="1200" b="1" u="none" strike="noStrike" dirty="0">
                          <a:solidFill>
                            <a:srgbClr val="FF0000"/>
                          </a:solidFill>
                          <a:effectLst/>
                          <a:latin typeface="Times New Roman" panose="02020603050405020304" pitchFamily="18" charset="0"/>
                          <a:cs typeface="Times New Roman" panose="02020603050405020304" pitchFamily="18" charset="0"/>
                        </a:rPr>
                        <a:t>-874 224</a:t>
                      </a:r>
                      <a:endParaRPr lang="ru-RU"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186" marR="4186" marT="4186" marB="0" anchor="ctr">
                    <a:solidFill>
                      <a:schemeClr val="accent2">
                        <a:lumMod val="40000"/>
                        <a:lumOff val="60000"/>
                      </a:schemeClr>
                    </a:solidFill>
                  </a:tcPr>
                </a:tc>
              </a:tr>
            </a:tbl>
          </a:graphicData>
        </a:graphic>
      </p:graphicFrame>
    </p:spTree>
    <p:extLst>
      <p:ext uri="{BB962C8B-B14F-4D97-AF65-F5344CB8AC3E}">
        <p14:creationId xmlns:p14="http://schemas.microsoft.com/office/powerpoint/2010/main" val="1796211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8856984"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8446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260648"/>
            <a:ext cx="9144000" cy="1330408"/>
          </a:xfrm>
        </p:spPr>
        <p:txBody>
          <a:bodyPr>
            <a:normAutofit fontScale="90000"/>
          </a:bodyPr>
          <a:lstStyle/>
          <a:p>
            <a:r>
              <a:rPr lang="ru-RU" sz="2800" b="1" dirty="0">
                <a:latin typeface="Times New Roman" panose="02020603050405020304" pitchFamily="18" charset="0"/>
                <a:cs typeface="Times New Roman" panose="02020603050405020304" pitchFamily="18" charset="0"/>
              </a:rPr>
              <a:t>Критерии, определяющие разницу между прибылью/убытком по бухгалтерскому и налоговому учету:</a:t>
            </a:r>
            <a:br>
              <a:rPr lang="ru-RU" sz="2800" b="1" dirty="0">
                <a:latin typeface="Times New Roman" panose="02020603050405020304" pitchFamily="18" charset="0"/>
                <a:cs typeface="Times New Roman" panose="02020603050405020304" pitchFamily="18" charset="0"/>
              </a:rPr>
            </a:br>
            <a:endParaRPr lang="ru-RU" sz="2800" b="1" dirty="0"/>
          </a:p>
        </p:txBody>
      </p:sp>
      <p:sp>
        <p:nvSpPr>
          <p:cNvPr id="2" name="Объект 1"/>
          <p:cNvSpPr>
            <a:spLocks noGrp="1"/>
          </p:cNvSpPr>
          <p:nvPr>
            <p:ph idx="4294967295"/>
          </p:nvPr>
        </p:nvSpPr>
        <p:spPr>
          <a:xfrm>
            <a:off x="0" y="1844675"/>
            <a:ext cx="9144000" cy="5013325"/>
          </a:xfrm>
        </p:spPr>
        <p:txBody>
          <a:bodyPr>
            <a:normAutofit fontScale="62500" lnSpcReduction="20000"/>
          </a:bodyPr>
          <a:lstStyle/>
          <a:p>
            <a:pPr algn="just">
              <a:buNone/>
            </a:pPr>
            <a:endParaRPr lang="ru-RU" altLang="ru-RU" dirty="0" smtClean="0"/>
          </a:p>
          <a:p>
            <a:pPr marL="514350" indent="-514350">
              <a:buFont typeface="Wingdings 2" pitchFamily="18" charset="2"/>
              <a:buNone/>
              <a:defRPr/>
            </a:pPr>
            <a:r>
              <a:rPr lang="ru-RU" sz="2800" dirty="0" smtClean="0">
                <a:latin typeface="Times New Roman" panose="02020603050405020304" pitchFamily="18" charset="0"/>
                <a:cs typeface="Times New Roman" panose="02020603050405020304" pitchFamily="18" charset="0"/>
              </a:rPr>
              <a:t>1.     </a:t>
            </a:r>
            <a:r>
              <a:rPr lang="ru-RU" sz="3400" dirty="0" smtClean="0">
                <a:latin typeface="Times New Roman" panose="02020603050405020304" pitchFamily="18" charset="0"/>
                <a:cs typeface="Times New Roman" panose="02020603050405020304" pitchFamily="18" charset="0"/>
              </a:rPr>
              <a:t>Существующие  </a:t>
            </a:r>
            <a:r>
              <a:rPr lang="ru-RU" sz="3400" dirty="0">
                <a:latin typeface="Times New Roman" panose="02020603050405020304" pitchFamily="18" charset="0"/>
                <a:cs typeface="Times New Roman" panose="02020603050405020304" pitchFamily="18" charset="0"/>
              </a:rPr>
              <a:t>различия в признании и отражении доходов и расходов в бухгалтерском и налоговом учете</a:t>
            </a:r>
            <a:r>
              <a:rPr lang="ru-RU" sz="3400" dirty="0" smtClean="0">
                <a:latin typeface="Times New Roman" panose="02020603050405020304" pitchFamily="18" charset="0"/>
                <a:cs typeface="Times New Roman" panose="02020603050405020304" pitchFamily="18" charset="0"/>
              </a:rPr>
              <a:t>;</a:t>
            </a:r>
          </a:p>
          <a:p>
            <a:pPr marL="514350" indent="-514350" algn="just">
              <a:buFont typeface="Wingdings 2" pitchFamily="18" charset="2"/>
              <a:buNone/>
              <a:defRPr/>
            </a:pPr>
            <a:r>
              <a:rPr lang="ru-RU" sz="3400" dirty="0" smtClean="0">
                <a:latin typeface="Times New Roman" panose="02020603050405020304" pitchFamily="18" charset="0"/>
                <a:cs typeface="Times New Roman" panose="02020603050405020304" pitchFamily="18" charset="0"/>
              </a:rPr>
              <a:t> </a:t>
            </a:r>
            <a:r>
              <a:rPr lang="ru-RU" sz="3400" dirty="0">
                <a:latin typeface="Times New Roman" panose="02020603050405020304" pitchFamily="18" charset="0"/>
                <a:cs typeface="Times New Roman" panose="02020603050405020304" pitchFamily="18" charset="0"/>
              </a:rPr>
              <a:t>2</a:t>
            </a:r>
            <a:r>
              <a:rPr lang="ru-RU" sz="3400" dirty="0" smtClean="0">
                <a:latin typeface="Times New Roman" panose="02020603050405020304" pitchFamily="18" charset="0"/>
                <a:cs typeface="Times New Roman" panose="02020603050405020304" pitchFamily="18" charset="0"/>
              </a:rPr>
              <a:t>.      Отличия </a:t>
            </a:r>
            <a:r>
              <a:rPr lang="ru-RU" sz="3400" dirty="0">
                <a:latin typeface="Times New Roman" panose="02020603050405020304" pitchFamily="18" charset="0"/>
                <a:cs typeface="Times New Roman" panose="02020603050405020304" pitchFamily="18" charset="0"/>
              </a:rPr>
              <a:t>в стоимостной оценке активов и обязательств по МСФО, от стоимостной оценки по данным налогового учета, ведущегося в соответствии с требованиями Казахстанского налогового законодательства.</a:t>
            </a:r>
          </a:p>
          <a:p>
            <a:pPr marL="342900" indent="-342900" algn="just">
              <a:buFont typeface="Wingdings 2" pitchFamily="18" charset="2"/>
              <a:buNone/>
              <a:defRPr/>
            </a:pPr>
            <a:r>
              <a:rPr lang="ru-RU" sz="3400" dirty="0">
                <a:latin typeface="Times New Roman" panose="02020603050405020304" pitchFamily="18" charset="0"/>
                <a:cs typeface="Times New Roman" panose="02020603050405020304" pitchFamily="18" charset="0"/>
              </a:rPr>
              <a:t>          </a:t>
            </a:r>
          </a:p>
          <a:p>
            <a:pPr marL="342900" indent="-342900" algn="just">
              <a:buFont typeface="Wingdings 2" pitchFamily="18" charset="2"/>
              <a:buNone/>
              <a:defRPr/>
            </a:pPr>
            <a:r>
              <a:rPr lang="ru-RU" sz="3400" dirty="0">
                <a:latin typeface="Times New Roman" panose="02020603050405020304" pitchFamily="18" charset="0"/>
                <a:cs typeface="Times New Roman" panose="02020603050405020304" pitchFamily="18" charset="0"/>
              </a:rPr>
              <a:t>Вывод:   Достичь равенства между налогооблагаемым доходом (убытком), определенным в бухгалтерском и налоговом учете невозможно</a:t>
            </a:r>
            <a:r>
              <a:rPr lang="ru-RU" sz="3400" dirty="0" smtClean="0">
                <a:latin typeface="Times New Roman" panose="02020603050405020304" pitchFamily="18" charset="0"/>
                <a:cs typeface="Times New Roman" panose="02020603050405020304" pitchFamily="18" charset="0"/>
              </a:rPr>
              <a:t>.</a:t>
            </a:r>
          </a:p>
          <a:p>
            <a:pPr marL="342900" indent="-342900" algn="just">
              <a:buFont typeface="Wingdings 2" pitchFamily="18" charset="2"/>
              <a:buNone/>
              <a:defRPr/>
            </a:pPr>
            <a:endParaRPr lang="ru-RU" sz="3400" dirty="0">
              <a:latin typeface="Times New Roman" panose="02020603050405020304" pitchFamily="18" charset="0"/>
              <a:cs typeface="Times New Roman" panose="02020603050405020304" pitchFamily="18" charset="0"/>
            </a:endParaRPr>
          </a:p>
          <a:p>
            <a:pPr marL="342900" indent="-342900" algn="just">
              <a:buFont typeface="Wingdings 2" pitchFamily="18" charset="2"/>
              <a:buNone/>
              <a:defRPr/>
            </a:pPr>
            <a:r>
              <a:rPr lang="ru-RU" altLang="ru-RU" sz="3400" dirty="0" smtClean="0">
                <a:latin typeface="Times New Roman" panose="02020603050405020304" pitchFamily="18" charset="0"/>
                <a:cs typeface="Times New Roman" panose="02020603050405020304" pitchFamily="18" charset="0"/>
              </a:rPr>
              <a:t>			</a:t>
            </a:r>
            <a:r>
              <a:rPr lang="ru-RU" altLang="ru-RU" sz="3800" b="1" dirty="0" smtClean="0">
                <a:latin typeface="Times New Roman" panose="02020603050405020304" pitchFamily="18" charset="0"/>
                <a:cs typeface="Times New Roman" panose="02020603050405020304" pitchFamily="18" charset="0"/>
              </a:rPr>
              <a:t>Разницы </a:t>
            </a:r>
            <a:r>
              <a:rPr lang="ru-RU" altLang="ru-RU" sz="3800" b="1" dirty="0">
                <a:latin typeface="Times New Roman" panose="02020603050405020304" pitchFamily="18" charset="0"/>
                <a:cs typeface="Times New Roman" panose="02020603050405020304" pitchFamily="18" charset="0"/>
              </a:rPr>
              <a:t>между суммой прибыли (убытка) по данным бухгалтерского учета и по данным налогового учета называются  временными и постоянными разницами.</a:t>
            </a:r>
            <a:endParaRPr lang="ru-RU" sz="3800" b="1" dirty="0">
              <a:latin typeface="Times New Roman" panose="02020603050405020304" pitchFamily="18" charset="0"/>
              <a:cs typeface="Times New Roman" panose="02020603050405020304" pitchFamily="18" charset="0"/>
            </a:endParaRPr>
          </a:p>
          <a:p>
            <a:pPr algn="just">
              <a:buFont typeface="Wingdings 2" pitchFamily="18" charset="2"/>
              <a:buNone/>
              <a:defRPr/>
            </a:pPr>
            <a:r>
              <a:rPr lang="ru-RU" sz="3400" dirty="0">
                <a:latin typeface="Times New Roman" panose="02020603050405020304" pitchFamily="18" charset="0"/>
                <a:cs typeface="Times New Roman" panose="02020603050405020304" pitchFamily="18" charset="0"/>
              </a:rPr>
              <a:t>       </a:t>
            </a:r>
          </a:p>
          <a:p>
            <a:pPr marL="342900" indent="-342900" algn="just">
              <a:buFont typeface="Wingdings 2" pitchFamily="18" charset="2"/>
              <a:buNone/>
              <a:defRPr/>
            </a:pPr>
            <a:r>
              <a:rPr lang="ru-RU" sz="3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24933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2060848"/>
            <a:ext cx="8568952" cy="4608512"/>
          </a:xfrm>
        </p:spPr>
        <p:txBody>
          <a:bodyPr>
            <a:normAutofit/>
          </a:bodyPr>
          <a:lstStyle/>
          <a:p>
            <a:pPr marL="0" indent="0">
              <a:buNone/>
            </a:pPr>
            <a:r>
              <a:rPr lang="ru-RU" b="1" dirty="0" smtClean="0">
                <a:latin typeface="Times New Roman" panose="02020603050405020304" pitchFamily="18" charset="0"/>
                <a:cs typeface="Times New Roman" panose="02020603050405020304" pitchFamily="18" charset="0"/>
              </a:rPr>
              <a:t>14) дивиденды - доход:</a:t>
            </a:r>
          </a:p>
          <a:p>
            <a:pPr>
              <a:buFont typeface="Wingdings" panose="05000000000000000000" pitchFamily="2" charset="2"/>
              <a:buChar char="v"/>
            </a:pPr>
            <a:r>
              <a:rPr lang="ru-RU" dirty="0">
                <a:latin typeface="Times New Roman" panose="02020603050405020304" pitchFamily="18" charset="0"/>
                <a:cs typeface="Times New Roman" panose="02020603050405020304" pitchFamily="18" charset="0"/>
              </a:rPr>
              <a:t>по </a:t>
            </a:r>
            <a:r>
              <a:rPr lang="ru-RU" dirty="0" smtClean="0">
                <a:latin typeface="Times New Roman" panose="02020603050405020304" pitchFamily="18" charset="0"/>
                <a:cs typeface="Times New Roman" panose="02020603050405020304" pitchFamily="18" charset="0"/>
              </a:rPr>
              <a:t>акциям;</a:t>
            </a:r>
          </a:p>
          <a:p>
            <a:pPr>
              <a:buFont typeface="Wingdings" panose="05000000000000000000" pitchFamily="2" charset="2"/>
              <a:buChar char="v"/>
            </a:pPr>
            <a:r>
              <a:rPr lang="ru-RU" dirty="0" smtClean="0">
                <a:latin typeface="Times New Roman" panose="02020603050405020304" pitchFamily="18" charset="0"/>
                <a:cs typeface="Times New Roman" panose="02020603050405020304" pitchFamily="18" charset="0"/>
              </a:rPr>
              <a:t>чистый доход, </a:t>
            </a:r>
            <a:r>
              <a:rPr lang="ru-RU" dirty="0">
                <a:latin typeface="Times New Roman" panose="02020603050405020304" pitchFamily="18" charset="0"/>
                <a:cs typeface="Times New Roman" panose="02020603050405020304" pitchFamily="18" charset="0"/>
              </a:rPr>
              <a:t>распределяемого юридическим лицом между его учредителями, </a:t>
            </a:r>
            <a:r>
              <a:rPr lang="ru-RU" dirty="0" smtClean="0">
                <a:latin typeface="Times New Roman" panose="02020603050405020304" pitchFamily="18" charset="0"/>
                <a:cs typeface="Times New Roman" panose="02020603050405020304" pitchFamily="18" charset="0"/>
              </a:rPr>
              <a:t>участниками;</a:t>
            </a:r>
          </a:p>
          <a:p>
            <a:pPr algn="just">
              <a:buFont typeface="Wingdings" panose="05000000000000000000" pitchFamily="2" charset="2"/>
              <a:buChar char="v"/>
            </a:pPr>
            <a:r>
              <a:rPr lang="ru-RU" dirty="0">
                <a:latin typeface="Times New Roman" panose="02020603050405020304" pitchFamily="18" charset="0"/>
                <a:cs typeface="Times New Roman" panose="02020603050405020304" pitchFamily="18" charset="0"/>
              </a:rPr>
              <a:t>от распределения имущества при ликвидации юридического лица или при уменьшении уставного капитала путем пропорционального уменьшения размера вкладов учредителей, участников либо путем полного или частичного погашения долей учредителей, участников, а также при возврате учредителю, участнику доли участия или ее части в юридическом лице;</a:t>
            </a:r>
          </a:p>
          <a:p>
            <a:pPr>
              <a:buFont typeface="Wingdings" panose="05000000000000000000" pitchFamily="2" charset="2"/>
              <a:buChar char="v"/>
            </a:pP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bodyPr>
          <a:lstStyle/>
          <a:p>
            <a:r>
              <a:rPr lang="ru-RU" sz="3600" b="1" dirty="0">
                <a:latin typeface="Times New Roman" panose="02020603050405020304" pitchFamily="18" charset="0"/>
                <a:cs typeface="Times New Roman" panose="02020603050405020304" pitchFamily="18" charset="0"/>
              </a:rPr>
              <a:t>Статья 12. Основные понятия, применяемые в настоящем Кодексе</a:t>
            </a:r>
          </a:p>
        </p:txBody>
      </p:sp>
    </p:spTree>
    <p:extLst>
      <p:ext uri="{BB962C8B-B14F-4D97-AF65-F5344CB8AC3E}">
        <p14:creationId xmlns:p14="http://schemas.microsoft.com/office/powerpoint/2010/main" val="20892282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772816"/>
            <a:ext cx="8784976" cy="4389437"/>
          </a:xfrm>
          <a:ln cmpd="sng"/>
        </p:spPr>
        <p:txBody>
          <a:bodyPr/>
          <a:lstStyle/>
          <a:p>
            <a:pPr>
              <a:buNone/>
            </a:pPr>
            <a:r>
              <a:rPr lang="ru-RU" b="1" dirty="0" smtClean="0"/>
              <a:t>                          </a:t>
            </a:r>
          </a:p>
          <a:p>
            <a:pPr>
              <a:buNone/>
            </a:pPr>
            <a:r>
              <a:rPr lang="ru-RU" b="1" dirty="0" smtClean="0"/>
              <a:t> </a:t>
            </a:r>
          </a:p>
          <a:p>
            <a:pPr>
              <a:buNone/>
            </a:pPr>
            <a:endParaRPr lang="ru-RU" b="1" dirty="0" smtClean="0"/>
          </a:p>
          <a:p>
            <a:pPr>
              <a:buNone/>
            </a:pPr>
            <a:r>
              <a:rPr lang="ru-RU" sz="1100" b="1" dirty="0" smtClean="0"/>
              <a:t> </a:t>
            </a:r>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r>
              <a:rPr lang="ru-RU" sz="1100" b="1" dirty="0" smtClean="0"/>
              <a:t>  </a:t>
            </a:r>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endParaRPr lang="ru-RU" sz="1100" dirty="0"/>
          </a:p>
        </p:txBody>
      </p:sp>
      <p:sp>
        <p:nvSpPr>
          <p:cNvPr id="2" name="Заголовок 1"/>
          <p:cNvSpPr>
            <a:spLocks noGrp="1"/>
          </p:cNvSpPr>
          <p:nvPr>
            <p:ph type="title"/>
          </p:nvPr>
        </p:nvSpPr>
        <p:spPr>
          <a:xfrm>
            <a:off x="457200" y="548680"/>
            <a:ext cx="8229600" cy="360040"/>
          </a:xfrm>
        </p:spPr>
        <p:txBody>
          <a:bodyPr>
            <a:normAutofit fontScale="90000"/>
          </a:bodyPr>
          <a:lstStyle/>
          <a:p>
            <a:pPr algn="ctr"/>
            <a:r>
              <a:rPr lang="ru-RU"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ФОРМУЛЫ РАСЧЕТА ПРИБЫЛИ</a:t>
            </a: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043608" y="1052736"/>
            <a:ext cx="2808312" cy="8640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2000" b="1" dirty="0" smtClean="0">
                <a:solidFill>
                  <a:schemeClr val="tx2">
                    <a:lumMod val="75000"/>
                  </a:schemeClr>
                </a:solidFill>
              </a:rPr>
              <a:t>БУХГАЛТЕРСКИЙ/</a:t>
            </a:r>
          </a:p>
          <a:p>
            <a:pPr algn="ctr"/>
            <a:r>
              <a:rPr lang="ru-RU" sz="2000" b="1" dirty="0" smtClean="0">
                <a:solidFill>
                  <a:schemeClr val="tx2">
                    <a:lumMod val="75000"/>
                  </a:schemeClr>
                </a:solidFill>
              </a:rPr>
              <a:t>ФИНАНСОВЫЙ УЧЕТ</a:t>
            </a:r>
            <a:endParaRPr lang="ru-RU" sz="2000" b="1" dirty="0">
              <a:solidFill>
                <a:schemeClr val="tx2">
                  <a:lumMod val="75000"/>
                </a:schemeClr>
              </a:solidFill>
            </a:endParaRPr>
          </a:p>
        </p:txBody>
      </p:sp>
      <p:sp>
        <p:nvSpPr>
          <p:cNvPr id="5" name="Прямоугольник 4"/>
          <p:cNvSpPr/>
          <p:nvPr/>
        </p:nvSpPr>
        <p:spPr>
          <a:xfrm>
            <a:off x="5004048" y="1052736"/>
            <a:ext cx="3672408" cy="864096"/>
          </a:xfrm>
          <a:prstGeom prst="rect">
            <a:avLst/>
          </a:prstGeom>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500" b="1" dirty="0" smtClean="0">
                <a:solidFill>
                  <a:schemeClr val="tx2">
                    <a:lumMod val="75000"/>
                  </a:schemeClr>
                </a:solidFill>
              </a:rPr>
              <a:t>НАЛОГОВЫЙ УЧЕТ</a:t>
            </a:r>
            <a:endParaRPr lang="ru-RU" sz="2500" b="1" dirty="0">
              <a:solidFill>
                <a:schemeClr val="tx2">
                  <a:lumMod val="75000"/>
                </a:schemeClr>
              </a:solidFill>
            </a:endParaRPr>
          </a:p>
        </p:txBody>
      </p:sp>
      <p:sp>
        <p:nvSpPr>
          <p:cNvPr id="6" name="Прямоугольник 5"/>
          <p:cNvSpPr/>
          <p:nvPr/>
        </p:nvSpPr>
        <p:spPr>
          <a:xfrm>
            <a:off x="1763688" y="2060848"/>
            <a:ext cx="1368152"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latin typeface="Times New Roman" panose="02020603050405020304" pitchFamily="18" charset="0"/>
              <a:cs typeface="Times New Roman" panose="02020603050405020304" pitchFamily="18" charset="0"/>
            </a:endParaRPr>
          </a:p>
        </p:txBody>
      </p:sp>
      <p:sp>
        <p:nvSpPr>
          <p:cNvPr id="7" name="TextBox 6"/>
          <p:cNvSpPr txBox="1"/>
          <p:nvPr/>
        </p:nvSpPr>
        <p:spPr>
          <a:xfrm>
            <a:off x="1835696" y="2348880"/>
            <a:ext cx="1296144" cy="369332"/>
          </a:xfrm>
          <a:prstGeom prst="rect">
            <a:avLst/>
          </a:prstGeom>
          <a:noFill/>
        </p:spPr>
        <p:txBody>
          <a:bodyPr wrap="square" rtlCol="0">
            <a:spAutoFit/>
          </a:bodyPr>
          <a:lstStyle/>
          <a:p>
            <a:r>
              <a:rPr lang="ru-RU" b="1" dirty="0" smtClean="0">
                <a:solidFill>
                  <a:schemeClr val="tx2">
                    <a:lumMod val="75000"/>
                  </a:schemeClr>
                </a:solidFill>
                <a:latin typeface="Times New Roman" panose="02020603050405020304" pitchFamily="18" charset="0"/>
                <a:cs typeface="Times New Roman" panose="02020603050405020304" pitchFamily="18" charset="0"/>
              </a:rPr>
              <a:t>ДОХОДЫ </a:t>
            </a:r>
            <a:endParaRPr lang="ru-RU"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5796136" y="2060848"/>
            <a:ext cx="2448272" cy="1008112"/>
          </a:xfrm>
          <a:prstGeom prst="rect">
            <a:avLst/>
          </a:prstGeom>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СГД</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5796136" y="3356992"/>
            <a:ext cx="2448272" cy="10081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ВЫЧЕТЫ</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1763688" y="3284984"/>
            <a:ext cx="1368152"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b="1" dirty="0">
                <a:solidFill>
                  <a:schemeClr val="tx2">
                    <a:lumMod val="75000"/>
                  </a:schemeClr>
                </a:solidFill>
                <a:latin typeface="Times New Roman" panose="02020603050405020304" pitchFamily="18" charset="0"/>
                <a:cs typeface="Times New Roman" panose="02020603050405020304" pitchFamily="18" charset="0"/>
              </a:rPr>
              <a:t>РАСХОДЫ</a:t>
            </a:r>
          </a:p>
        </p:txBody>
      </p:sp>
      <p:sp>
        <p:nvSpPr>
          <p:cNvPr id="18" name="Прямоугольник 17"/>
          <p:cNvSpPr/>
          <p:nvPr/>
        </p:nvSpPr>
        <p:spPr>
          <a:xfrm>
            <a:off x="827584" y="4797152"/>
            <a:ext cx="3168352"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b="1" dirty="0" smtClean="0">
                <a:solidFill>
                  <a:schemeClr val="tx2">
                    <a:lumMod val="75000"/>
                  </a:schemeClr>
                </a:solidFill>
                <a:latin typeface="Arial" charset="0"/>
                <a:cs typeface="Arial" charset="0"/>
              </a:rPr>
              <a:t>ПРИБЫЛЬ ДО НАЛОГООБЛОЖЕНИЯ</a:t>
            </a:r>
            <a:endParaRPr lang="ru-RU" b="1" dirty="0">
              <a:solidFill>
                <a:schemeClr val="tx2">
                  <a:lumMod val="75000"/>
                </a:schemeClr>
              </a:solidFill>
              <a:latin typeface="Arial" charset="0"/>
              <a:cs typeface="Arial" charset="0"/>
            </a:endParaRPr>
          </a:p>
        </p:txBody>
      </p:sp>
      <p:sp>
        <p:nvSpPr>
          <p:cNvPr id="19" name="Прямоугольник 18"/>
          <p:cNvSpPr/>
          <p:nvPr/>
        </p:nvSpPr>
        <p:spPr>
          <a:xfrm>
            <a:off x="5508104" y="4797152"/>
            <a:ext cx="3312368" cy="10081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rPr>
              <a:t>НАЛОГООБЛАГАЕМЫЙ ДОХОД+/-КОРРЕКТИРОВКИ</a:t>
            </a:r>
            <a:endParaRPr lang="ru-RU" sz="2000" b="1" dirty="0">
              <a:solidFill>
                <a:schemeClr val="tx2">
                  <a:lumMod val="75000"/>
                </a:schemeClr>
              </a:solidFill>
            </a:endParaRPr>
          </a:p>
        </p:txBody>
      </p:sp>
      <p:sp>
        <p:nvSpPr>
          <p:cNvPr id="58" name="Равно 57"/>
          <p:cNvSpPr/>
          <p:nvPr/>
        </p:nvSpPr>
        <p:spPr>
          <a:xfrm>
            <a:off x="4211960" y="4869160"/>
            <a:ext cx="914400" cy="432048"/>
          </a:xfrm>
          <a:prstGeom prst="mathEqual">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Times New Roman" panose="02020603050405020304" pitchFamily="18" charset="0"/>
              <a:cs typeface="Times New Roman" panose="02020603050405020304" pitchFamily="18" charset="0"/>
            </a:endParaRPr>
          </a:p>
        </p:txBody>
      </p:sp>
      <p:sp>
        <p:nvSpPr>
          <p:cNvPr id="59" name="Равно 58"/>
          <p:cNvSpPr/>
          <p:nvPr/>
        </p:nvSpPr>
        <p:spPr>
          <a:xfrm>
            <a:off x="4067944" y="3356992"/>
            <a:ext cx="914400" cy="504056"/>
          </a:xfrm>
          <a:prstGeom prst="mathEqual">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Times New Roman" panose="02020603050405020304" pitchFamily="18" charset="0"/>
              <a:cs typeface="Times New Roman" panose="02020603050405020304" pitchFamily="18" charset="0"/>
            </a:endParaRPr>
          </a:p>
        </p:txBody>
      </p:sp>
      <p:cxnSp>
        <p:nvCxnSpPr>
          <p:cNvPr id="36" name="Прямая соединительная линия 35"/>
          <p:cNvCxnSpPr/>
          <p:nvPr/>
        </p:nvCxnSpPr>
        <p:spPr>
          <a:xfrm flipH="1">
            <a:off x="4067944" y="3140968"/>
            <a:ext cx="1152128" cy="936104"/>
          </a:xfrm>
          <a:prstGeom prst="line">
            <a:avLst/>
          </a:prstGeom>
          <a:ln w="3175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flipH="1">
            <a:off x="4067944" y="4653136"/>
            <a:ext cx="1152128" cy="936104"/>
          </a:xfrm>
          <a:prstGeom prst="line">
            <a:avLst/>
          </a:prstGeom>
          <a:ln w="3175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Равно 59"/>
          <p:cNvSpPr/>
          <p:nvPr/>
        </p:nvSpPr>
        <p:spPr>
          <a:xfrm rot="5400000">
            <a:off x="2134580" y="4354252"/>
            <a:ext cx="482352" cy="360040"/>
          </a:xfrm>
          <a:prstGeom prst="mathEqual">
            <a:avLst>
              <a:gd name="adj1" fmla="val 23520"/>
              <a:gd name="adj2" fmla="val 15388"/>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Times New Roman" panose="02020603050405020304" pitchFamily="18" charset="0"/>
              <a:cs typeface="Times New Roman" panose="02020603050405020304" pitchFamily="18" charset="0"/>
            </a:endParaRPr>
          </a:p>
        </p:txBody>
      </p:sp>
      <p:sp useBgFill="1">
        <p:nvSpPr>
          <p:cNvPr id="61" name="Равно 60"/>
          <p:cNvSpPr/>
          <p:nvPr/>
        </p:nvSpPr>
        <p:spPr>
          <a:xfrm rot="5400000">
            <a:off x="6815100" y="4426260"/>
            <a:ext cx="482352" cy="360040"/>
          </a:xfrm>
          <a:prstGeom prst="mathEqual">
            <a:avLst>
              <a:gd name="adj1" fmla="val 23520"/>
              <a:gd name="adj2" fmla="val 15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Times New Roman" panose="02020603050405020304" pitchFamily="18" charset="0"/>
              <a:cs typeface="Times New Roman" panose="02020603050405020304" pitchFamily="18" charset="0"/>
            </a:endParaRPr>
          </a:p>
        </p:txBody>
      </p:sp>
      <p:sp>
        <p:nvSpPr>
          <p:cNvPr id="62" name="Минус 61"/>
          <p:cNvSpPr/>
          <p:nvPr/>
        </p:nvSpPr>
        <p:spPr>
          <a:xfrm>
            <a:off x="2195736" y="3140968"/>
            <a:ext cx="576064" cy="72008"/>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Times New Roman" panose="02020603050405020304" pitchFamily="18" charset="0"/>
              <a:cs typeface="Times New Roman" panose="02020603050405020304" pitchFamily="18" charset="0"/>
            </a:endParaRPr>
          </a:p>
        </p:txBody>
      </p:sp>
      <p:sp>
        <p:nvSpPr>
          <p:cNvPr id="63" name="Минус 62"/>
          <p:cNvSpPr/>
          <p:nvPr/>
        </p:nvSpPr>
        <p:spPr>
          <a:xfrm>
            <a:off x="6732240" y="3212976"/>
            <a:ext cx="576064" cy="45719"/>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a:solidFill>
                  <a:schemeClr val="accent4">
                    <a:lumMod val="60000"/>
                    <a:lumOff val="40000"/>
                  </a:schemeClr>
                </a:solidFill>
              </a:l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001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Содержимое 2"/>
          <p:cNvSpPr>
            <a:spLocks noGrp="1"/>
          </p:cNvSpPr>
          <p:nvPr>
            <p:ph idx="1"/>
          </p:nvPr>
        </p:nvSpPr>
        <p:spPr>
          <a:xfrm>
            <a:off x="142875" y="1857375"/>
            <a:ext cx="8785225" cy="4389438"/>
          </a:xfrm>
        </p:spPr>
        <p:txBody>
          <a:bodyPr/>
          <a:lstStyle/>
          <a:p>
            <a:pPr eaLnBrk="1" hangingPunct="1">
              <a:buFont typeface="Arial" charset="0"/>
              <a:buNone/>
            </a:pPr>
            <a:r>
              <a:rPr lang="ru-RU" altLang="ru-RU" b="1" smtClean="0"/>
              <a:t>                          </a:t>
            </a:r>
          </a:p>
          <a:p>
            <a:pPr eaLnBrk="1" hangingPunct="1">
              <a:buFont typeface="Arial" charset="0"/>
              <a:buNone/>
            </a:pPr>
            <a:r>
              <a:rPr lang="ru-RU" altLang="ru-RU" b="1" smtClean="0"/>
              <a:t> </a:t>
            </a:r>
          </a:p>
          <a:p>
            <a:pPr eaLnBrk="1" hangingPunct="1">
              <a:buFont typeface="Arial" charset="0"/>
              <a:buNone/>
            </a:pPr>
            <a:endParaRPr lang="ru-RU" altLang="ru-RU" b="1" smtClean="0"/>
          </a:p>
          <a:p>
            <a:pPr eaLnBrk="1" hangingPunct="1">
              <a:buFont typeface="Arial" charset="0"/>
              <a:buNone/>
            </a:pPr>
            <a:r>
              <a:rPr lang="ru-RU" altLang="ru-RU" sz="1100" b="1" smtClean="0"/>
              <a:t> </a:t>
            </a:r>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r>
              <a:rPr lang="ru-RU" altLang="ru-RU" sz="1100" b="1" smtClean="0"/>
              <a:t>  </a:t>
            </a:r>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smtClean="0"/>
          </a:p>
        </p:txBody>
      </p:sp>
      <p:sp>
        <p:nvSpPr>
          <p:cNvPr id="34" name="Заголовок 33"/>
          <p:cNvSpPr>
            <a:spLocks noGrp="1"/>
          </p:cNvSpPr>
          <p:nvPr>
            <p:ph type="title"/>
          </p:nvPr>
        </p:nvSpPr>
        <p:spPr>
          <a:xfrm>
            <a:off x="457200" y="704850"/>
            <a:ext cx="8229600" cy="295275"/>
          </a:xfrm>
        </p:spPr>
        <p:txBody>
          <a:bodyPr>
            <a:normAutofit fontScale="90000"/>
          </a:bodyPr>
          <a:lstStyle/>
          <a:p>
            <a:pPr>
              <a:defRPr/>
            </a:pPr>
            <a:r>
              <a:rPr lang="ru-RU" sz="3600" b="1" u="sng" dirty="0" smtClean="0">
                <a:solidFill>
                  <a:schemeClr val="bg1"/>
                </a:solidFill>
                <a:latin typeface="Times New Roman" panose="02020603050405020304" pitchFamily="18" charset="0"/>
                <a:cs typeface="Times New Roman" panose="02020603050405020304" pitchFamily="18" charset="0"/>
              </a:rPr>
              <a:t>Вычитаемые </a:t>
            </a:r>
            <a:r>
              <a:rPr lang="ru-RU" sz="3600" b="1" u="sng" dirty="0">
                <a:solidFill>
                  <a:schemeClr val="bg1"/>
                </a:solidFill>
                <a:latin typeface="Times New Roman" panose="02020603050405020304" pitchFamily="18" charset="0"/>
                <a:cs typeface="Times New Roman" panose="02020603050405020304" pitchFamily="18" charset="0"/>
              </a:rPr>
              <a:t>временные разницы</a:t>
            </a:r>
            <a:r>
              <a:rPr lang="ru-RU" sz="5400" b="1" dirty="0" smtClean="0">
                <a:solidFill>
                  <a:schemeClr val="tx2">
                    <a:lumMod val="75000"/>
                  </a:schemeClr>
                </a:solidFill>
              </a:rPr>
              <a:t/>
            </a:r>
            <a:br>
              <a:rPr lang="ru-RU" sz="5400" b="1" dirty="0" smtClean="0">
                <a:solidFill>
                  <a:schemeClr val="tx2">
                    <a:lumMod val="75000"/>
                  </a:schemeClr>
                </a:solidFill>
              </a:rPr>
            </a:br>
            <a:endParaRPr lang="ru-RU" sz="2800" u="sng" dirty="0"/>
          </a:p>
        </p:txBody>
      </p:sp>
      <p:sp>
        <p:nvSpPr>
          <p:cNvPr id="4" name="Прямоугольник 3"/>
          <p:cNvSpPr/>
          <p:nvPr/>
        </p:nvSpPr>
        <p:spPr>
          <a:xfrm>
            <a:off x="0" y="1071546"/>
            <a:ext cx="2285984" cy="8636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ru-RU" sz="1700" b="1" dirty="0">
                <a:solidFill>
                  <a:schemeClr val="tx2">
                    <a:lumMod val="75000"/>
                  </a:schemeClr>
                </a:solidFill>
                <a:latin typeface="Times New Roman" panose="02020603050405020304" pitchFamily="18" charset="0"/>
                <a:cs typeface="Times New Roman" panose="02020603050405020304" pitchFamily="18" charset="0"/>
              </a:rPr>
              <a:t>БУХГАЛТЕРСКИЙ/</a:t>
            </a:r>
          </a:p>
          <a:p>
            <a:pPr algn="ctr">
              <a:defRPr/>
            </a:pPr>
            <a:r>
              <a:rPr lang="ru-RU" sz="1700" b="1" dirty="0">
                <a:solidFill>
                  <a:schemeClr val="tx2">
                    <a:lumMod val="75000"/>
                  </a:schemeClr>
                </a:solidFill>
                <a:latin typeface="Times New Roman" panose="02020603050405020304" pitchFamily="18" charset="0"/>
                <a:cs typeface="Times New Roman" panose="02020603050405020304" pitchFamily="18" charset="0"/>
              </a:rPr>
              <a:t>ФИНАНСОВЫЙ </a:t>
            </a:r>
            <a:r>
              <a:rPr lang="ru-RU" b="1" dirty="0">
                <a:solidFill>
                  <a:schemeClr val="tx2">
                    <a:lumMod val="75000"/>
                  </a:schemeClr>
                </a:solidFill>
                <a:latin typeface="Times New Roman" panose="02020603050405020304" pitchFamily="18" charset="0"/>
                <a:cs typeface="Times New Roman" panose="02020603050405020304" pitchFamily="18" charset="0"/>
              </a:rPr>
              <a:t>УЧЕТ</a:t>
            </a:r>
          </a:p>
        </p:txBody>
      </p:sp>
      <p:sp>
        <p:nvSpPr>
          <p:cNvPr id="5" name="Прямоугольник 4"/>
          <p:cNvSpPr/>
          <p:nvPr/>
        </p:nvSpPr>
        <p:spPr>
          <a:xfrm>
            <a:off x="2786050" y="1071546"/>
            <a:ext cx="1928826" cy="863600"/>
          </a:xfrm>
          <a:prstGeom prst="rect">
            <a:avLst/>
          </a:prstGeom>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1700" b="1" dirty="0">
                <a:solidFill>
                  <a:schemeClr val="tx2">
                    <a:lumMod val="75000"/>
                  </a:schemeClr>
                </a:solidFill>
                <a:latin typeface="Times New Roman" panose="02020603050405020304" pitchFamily="18" charset="0"/>
                <a:cs typeface="Times New Roman" panose="02020603050405020304" pitchFamily="18" charset="0"/>
              </a:rPr>
              <a:t>НАЛОГОВЫЙ УЧЕТ</a:t>
            </a:r>
          </a:p>
        </p:txBody>
      </p:sp>
      <p:sp>
        <p:nvSpPr>
          <p:cNvPr id="6" name="Прямоугольник 5"/>
          <p:cNvSpPr/>
          <p:nvPr/>
        </p:nvSpPr>
        <p:spPr>
          <a:xfrm>
            <a:off x="500034" y="2071678"/>
            <a:ext cx="1368425" cy="100806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ru-RU" dirty="0"/>
          </a:p>
        </p:txBody>
      </p:sp>
      <p:sp>
        <p:nvSpPr>
          <p:cNvPr id="7" name="TextBox 6"/>
          <p:cNvSpPr txBox="1"/>
          <p:nvPr/>
        </p:nvSpPr>
        <p:spPr>
          <a:xfrm>
            <a:off x="500063" y="2357438"/>
            <a:ext cx="1296987" cy="400050"/>
          </a:xfrm>
          <a:prstGeom prst="rect">
            <a:avLst/>
          </a:prstGeom>
          <a:noFill/>
        </p:spPr>
        <p:txBody>
          <a:bodyPr>
            <a:spAutoFit/>
          </a:bodyPr>
          <a:lstStyle/>
          <a:p>
            <a:pPr>
              <a:defRPr/>
            </a:pPr>
            <a:r>
              <a:rPr lang="ru-RU" sz="2000" b="1" dirty="0">
                <a:solidFill>
                  <a:schemeClr val="tx2">
                    <a:lumMod val="75000"/>
                  </a:schemeClr>
                </a:solidFill>
                <a:latin typeface="Times New Roman" panose="02020603050405020304" pitchFamily="18" charset="0"/>
                <a:cs typeface="Times New Roman" panose="02020603050405020304" pitchFamily="18" charset="0"/>
              </a:rPr>
              <a:t>Доходы </a:t>
            </a:r>
            <a:endParaRPr lang="ru-RU" sz="20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786050" y="2071678"/>
            <a:ext cx="1928825" cy="1008063"/>
          </a:xfrm>
          <a:prstGeom prst="rect">
            <a:avLst/>
          </a:prstGeom>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4000" b="1" dirty="0">
                <a:solidFill>
                  <a:schemeClr val="tx2">
                    <a:lumMod val="75000"/>
                  </a:schemeClr>
                </a:solidFill>
                <a:latin typeface="Times New Roman" panose="02020603050405020304" pitchFamily="18" charset="0"/>
                <a:cs typeface="Times New Roman" panose="02020603050405020304" pitchFamily="18" charset="0"/>
              </a:rPr>
              <a:t>СГД</a:t>
            </a:r>
          </a:p>
        </p:txBody>
      </p:sp>
      <p:sp>
        <p:nvSpPr>
          <p:cNvPr id="9" name="Прямоугольник 8"/>
          <p:cNvSpPr/>
          <p:nvPr/>
        </p:nvSpPr>
        <p:spPr>
          <a:xfrm>
            <a:off x="2786051" y="3357562"/>
            <a:ext cx="1857388" cy="10080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b="1" dirty="0">
                <a:solidFill>
                  <a:schemeClr val="tx2">
                    <a:lumMod val="75000"/>
                  </a:schemeClr>
                </a:solidFill>
                <a:latin typeface="Times New Roman" panose="02020603050405020304" pitchFamily="18" charset="0"/>
                <a:cs typeface="Times New Roman" panose="02020603050405020304" pitchFamily="18" charset="0"/>
              </a:rPr>
              <a:t>ВЫЧЕТЫ</a:t>
            </a:r>
          </a:p>
        </p:txBody>
      </p:sp>
      <p:sp>
        <p:nvSpPr>
          <p:cNvPr id="12" name="Прямоугольник 11"/>
          <p:cNvSpPr/>
          <p:nvPr/>
        </p:nvSpPr>
        <p:spPr>
          <a:xfrm>
            <a:off x="0" y="3286124"/>
            <a:ext cx="2143108" cy="1008062"/>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ru-RU" sz="2800" b="1" dirty="0">
                <a:solidFill>
                  <a:schemeClr val="tx2">
                    <a:lumMod val="75000"/>
                  </a:schemeClr>
                </a:solidFill>
                <a:latin typeface="Times New Roman" panose="02020603050405020304" pitchFamily="18" charset="0"/>
                <a:cs typeface="Times New Roman" panose="02020603050405020304" pitchFamily="18" charset="0"/>
              </a:rPr>
              <a:t>РАСХОДЫ</a:t>
            </a:r>
          </a:p>
        </p:txBody>
      </p:sp>
      <p:sp>
        <p:nvSpPr>
          <p:cNvPr id="18" name="Прямоугольник 17"/>
          <p:cNvSpPr/>
          <p:nvPr/>
        </p:nvSpPr>
        <p:spPr>
          <a:xfrm>
            <a:off x="0" y="4714884"/>
            <a:ext cx="2214546" cy="114300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ru-RU" b="1" dirty="0">
                <a:solidFill>
                  <a:schemeClr val="tx2">
                    <a:lumMod val="75000"/>
                  </a:schemeClr>
                </a:solidFill>
                <a:latin typeface="Times New Roman" panose="02020603050405020304" pitchFamily="18" charset="0"/>
                <a:cs typeface="Times New Roman" panose="02020603050405020304" pitchFamily="18" charset="0"/>
              </a:rPr>
              <a:t>ПРИБЫЛЬ</a:t>
            </a:r>
          </a:p>
          <a:p>
            <a:pPr algn="ctr">
              <a:defRPr/>
            </a:pPr>
            <a:r>
              <a:rPr lang="ru-RU" b="1" dirty="0">
                <a:solidFill>
                  <a:schemeClr val="tx2">
                    <a:lumMod val="75000"/>
                  </a:schemeClr>
                </a:solidFill>
                <a:latin typeface="Times New Roman" panose="02020603050405020304" pitchFamily="18" charset="0"/>
                <a:cs typeface="Times New Roman" panose="02020603050405020304" pitchFamily="18" charset="0"/>
              </a:rPr>
              <a:t> ДО НАЛОГООБЛОЖЕНИЯ</a:t>
            </a:r>
          </a:p>
        </p:txBody>
      </p:sp>
      <p:sp>
        <p:nvSpPr>
          <p:cNvPr id="19" name="Прямоугольник 18"/>
          <p:cNvSpPr/>
          <p:nvPr/>
        </p:nvSpPr>
        <p:spPr>
          <a:xfrm>
            <a:off x="2702295" y="4807027"/>
            <a:ext cx="1857388" cy="100806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800" b="1" dirty="0">
                <a:solidFill>
                  <a:schemeClr val="tx2">
                    <a:lumMod val="75000"/>
                  </a:schemeClr>
                </a:solidFill>
                <a:latin typeface="Times New Roman" panose="02020603050405020304" pitchFamily="18" charset="0"/>
                <a:cs typeface="Times New Roman" panose="02020603050405020304" pitchFamily="18" charset="0"/>
              </a:rPr>
              <a:t>НОД</a:t>
            </a:r>
          </a:p>
        </p:txBody>
      </p:sp>
      <p:sp>
        <p:nvSpPr>
          <p:cNvPr id="24" name="Прямоугольник 23"/>
          <p:cNvSpPr/>
          <p:nvPr/>
        </p:nvSpPr>
        <p:spPr>
          <a:xfrm>
            <a:off x="6000750" y="2143125"/>
            <a:ext cx="2857500" cy="1571625"/>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200" b="1" dirty="0">
                <a:solidFill>
                  <a:schemeClr val="tx2">
                    <a:lumMod val="75000"/>
                  </a:schemeClr>
                </a:solidFill>
                <a:latin typeface="Times New Roman" panose="02020603050405020304" pitchFamily="18" charset="0"/>
                <a:cs typeface="Times New Roman" panose="02020603050405020304" pitchFamily="18" charset="0"/>
              </a:rPr>
              <a:t>Вычитаемые временные разницы</a:t>
            </a:r>
          </a:p>
        </p:txBody>
      </p:sp>
      <p:sp>
        <p:nvSpPr>
          <p:cNvPr id="26" name="Прямоугольник 25"/>
          <p:cNvSpPr/>
          <p:nvPr/>
        </p:nvSpPr>
        <p:spPr>
          <a:xfrm>
            <a:off x="6929438" y="4071938"/>
            <a:ext cx="1000125" cy="5715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1700" b="1" dirty="0">
                <a:solidFill>
                  <a:schemeClr val="tx2">
                    <a:lumMod val="75000"/>
                  </a:schemeClr>
                </a:solidFill>
                <a:latin typeface="Times New Roman" panose="02020603050405020304" pitchFamily="18" charset="0"/>
                <a:cs typeface="Times New Roman" panose="02020603050405020304" pitchFamily="18" charset="0"/>
              </a:rPr>
              <a:t>Ставка КПН</a:t>
            </a:r>
          </a:p>
        </p:txBody>
      </p:sp>
      <p:sp>
        <p:nvSpPr>
          <p:cNvPr id="27" name="Умножение 26"/>
          <p:cNvSpPr/>
          <p:nvPr/>
        </p:nvSpPr>
        <p:spPr>
          <a:xfrm>
            <a:off x="7215206" y="3714752"/>
            <a:ext cx="357190" cy="357190"/>
          </a:xfrm>
          <a:prstGeom prst="mathMultiply">
            <a:avLst/>
          </a:prstGeom>
          <a:solidFill>
            <a:srgbClr val="FF9966"/>
          </a:solidFill>
          <a:scene3d>
            <a:camera prst="orthographicFront"/>
            <a:lightRig rig="threePt" dir="t"/>
          </a:scene3d>
          <a:sp3d extrusionH="76200">
            <a:extrusionClr>
              <a:srgbClr val="FF9966"/>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6429375" y="5072063"/>
            <a:ext cx="2143125" cy="1143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a:p>
            <a:pPr algn="ctr">
              <a:defRPr/>
            </a:pPr>
            <a:r>
              <a:rPr lang="ru-RU" sz="2000" b="1" dirty="0">
                <a:solidFill>
                  <a:schemeClr val="tx2">
                    <a:lumMod val="75000"/>
                  </a:schemeClr>
                </a:solidFill>
                <a:latin typeface="Times New Roman" panose="02020603050405020304" pitchFamily="18" charset="0"/>
                <a:cs typeface="Times New Roman" panose="02020603050405020304" pitchFamily="18" charset="0"/>
              </a:rPr>
              <a:t>Отложенный налоговый актив</a:t>
            </a:r>
          </a:p>
        </p:txBody>
      </p:sp>
      <p:sp>
        <p:nvSpPr>
          <p:cNvPr id="29" name="Половина рамки 28"/>
          <p:cNvSpPr/>
          <p:nvPr/>
        </p:nvSpPr>
        <p:spPr>
          <a:xfrm rot="19590781">
            <a:off x="2112963" y="2266950"/>
            <a:ext cx="631825" cy="601663"/>
          </a:xfrm>
          <a:prstGeom prst="halfFrame">
            <a:avLst>
              <a:gd name="adj1" fmla="val 6459"/>
              <a:gd name="adj2" fmla="val 527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
        <p:nvSpPr>
          <p:cNvPr id="30" name="Половина рамки 29"/>
          <p:cNvSpPr/>
          <p:nvPr/>
        </p:nvSpPr>
        <p:spPr>
          <a:xfrm rot="8469161">
            <a:off x="1987550" y="3484563"/>
            <a:ext cx="630238" cy="635000"/>
          </a:xfrm>
          <a:prstGeom prst="halfFrame">
            <a:avLst>
              <a:gd name="adj1" fmla="val 6459"/>
              <a:gd name="adj2" fmla="val 527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
        <p:nvSpPr>
          <p:cNvPr id="31" name="Стрелка вниз 30"/>
          <p:cNvSpPr/>
          <p:nvPr/>
        </p:nvSpPr>
        <p:spPr>
          <a:xfrm rot="16200000">
            <a:off x="4766469" y="2591594"/>
            <a:ext cx="1303338" cy="977900"/>
          </a:xfrm>
          <a:prstGeom prst="downArrow">
            <a:avLst>
              <a:gd name="adj1" fmla="val 50000"/>
              <a:gd name="adj2" fmla="val 54347"/>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2" name="Равно 31"/>
          <p:cNvSpPr/>
          <p:nvPr/>
        </p:nvSpPr>
        <p:spPr>
          <a:xfrm>
            <a:off x="5072063" y="5143500"/>
            <a:ext cx="914400" cy="357188"/>
          </a:xfrm>
          <a:prstGeom prst="mathEqual">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
        <p:nvSpPr>
          <p:cNvPr id="33" name="Равно 32"/>
          <p:cNvSpPr/>
          <p:nvPr/>
        </p:nvSpPr>
        <p:spPr>
          <a:xfrm rot="5400000">
            <a:off x="7215188" y="4643438"/>
            <a:ext cx="357187" cy="357187"/>
          </a:xfrm>
          <a:prstGeom prst="mathEqual">
            <a:avLst>
              <a:gd name="adj1" fmla="val 23520"/>
              <a:gd name="adj2" fmla="val 11760"/>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37" name="Прямая соединительная линия 36"/>
          <p:cNvCxnSpPr/>
          <p:nvPr/>
        </p:nvCxnSpPr>
        <p:spPr>
          <a:xfrm>
            <a:off x="2285984" y="5286388"/>
            <a:ext cx="357190" cy="1588"/>
          </a:xfrm>
          <a:prstGeom prst="line">
            <a:avLst/>
          </a:prstGeom>
          <a:ln w="38100">
            <a:solidFill>
              <a:schemeClr val="accent4">
                <a:lumMod val="40000"/>
                <a:lumOff val="60000"/>
              </a:schemeClr>
            </a:solidFill>
          </a:ln>
          <a:scene3d>
            <a:camera prst="orthographicFront"/>
            <a:lightRig rig="threePt" dir="t"/>
          </a:scene3d>
          <a:sp3d contourW="12700">
            <a:contourClr>
              <a:schemeClr val="accent1">
                <a:lumMod val="75000"/>
              </a:schemeClr>
            </a:contourClr>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45664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Содержимое 2"/>
          <p:cNvSpPr>
            <a:spLocks noGrp="1"/>
          </p:cNvSpPr>
          <p:nvPr>
            <p:ph idx="1"/>
          </p:nvPr>
        </p:nvSpPr>
        <p:spPr>
          <a:xfrm>
            <a:off x="179388" y="2186924"/>
            <a:ext cx="8785225" cy="4389438"/>
          </a:xfrm>
        </p:spPr>
        <p:txBody>
          <a:bodyPr/>
          <a:lstStyle/>
          <a:p>
            <a:pPr eaLnBrk="1" hangingPunct="1">
              <a:buFont typeface="Arial" charset="0"/>
              <a:buNone/>
            </a:pPr>
            <a:r>
              <a:rPr lang="ru-RU" altLang="ru-RU" b="1" smtClean="0"/>
              <a:t>                          </a:t>
            </a:r>
          </a:p>
          <a:p>
            <a:pPr eaLnBrk="1" hangingPunct="1">
              <a:buFont typeface="Arial" charset="0"/>
              <a:buNone/>
            </a:pPr>
            <a:r>
              <a:rPr lang="ru-RU" altLang="ru-RU" b="1" smtClean="0"/>
              <a:t> </a:t>
            </a:r>
          </a:p>
          <a:p>
            <a:pPr eaLnBrk="1" hangingPunct="1">
              <a:buFont typeface="Arial" charset="0"/>
              <a:buNone/>
            </a:pPr>
            <a:endParaRPr lang="ru-RU" altLang="ru-RU" b="1" smtClean="0"/>
          </a:p>
          <a:p>
            <a:pPr eaLnBrk="1" hangingPunct="1">
              <a:buFont typeface="Arial" charset="0"/>
              <a:buNone/>
            </a:pPr>
            <a:r>
              <a:rPr lang="ru-RU" altLang="ru-RU" sz="1100" b="1" smtClean="0"/>
              <a:t> </a:t>
            </a:r>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r>
              <a:rPr lang="ru-RU" altLang="ru-RU" sz="1100" b="1" smtClean="0"/>
              <a:t>  </a:t>
            </a:r>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smtClean="0"/>
          </a:p>
        </p:txBody>
      </p:sp>
      <p:sp>
        <p:nvSpPr>
          <p:cNvPr id="34" name="Заголовок 33"/>
          <p:cNvSpPr>
            <a:spLocks noGrp="1"/>
          </p:cNvSpPr>
          <p:nvPr>
            <p:ph type="title"/>
          </p:nvPr>
        </p:nvSpPr>
        <p:spPr>
          <a:xfrm>
            <a:off x="457201" y="404664"/>
            <a:ext cx="8229600" cy="666882"/>
          </a:xfrm>
        </p:spPr>
        <p:txBody>
          <a:bodyPr>
            <a:normAutofit fontScale="90000"/>
          </a:bodyPr>
          <a:lstStyle/>
          <a:p>
            <a:pPr>
              <a:defRPr/>
            </a:pPr>
            <a:r>
              <a:rPr lang="ru-RU" sz="3600" b="1" dirty="0" smtClean="0">
                <a:solidFill>
                  <a:schemeClr val="bg1"/>
                </a:solidFill>
                <a:latin typeface="Times New Roman" panose="02020603050405020304" pitchFamily="18" charset="0"/>
                <a:cs typeface="Times New Roman" panose="02020603050405020304" pitchFamily="18" charset="0"/>
              </a:rPr>
              <a:t/>
            </a:r>
            <a:br>
              <a:rPr lang="ru-RU" sz="3600" b="1" dirty="0" smtClean="0">
                <a:solidFill>
                  <a:schemeClr val="bg1"/>
                </a:solidFill>
                <a:latin typeface="Times New Roman" panose="02020603050405020304" pitchFamily="18" charset="0"/>
                <a:cs typeface="Times New Roman" panose="02020603050405020304" pitchFamily="18" charset="0"/>
              </a:rPr>
            </a:br>
            <a:r>
              <a:rPr lang="ru-RU" sz="3600" b="1" dirty="0" smtClean="0">
                <a:solidFill>
                  <a:schemeClr val="bg1"/>
                </a:solidFill>
                <a:latin typeface="Times New Roman" panose="02020603050405020304" pitchFamily="18" charset="0"/>
                <a:cs typeface="Times New Roman" panose="02020603050405020304" pitchFamily="18" charset="0"/>
              </a:rPr>
              <a:t/>
            </a:r>
            <a:br>
              <a:rPr lang="ru-RU" sz="3600" b="1" dirty="0" smtClean="0">
                <a:solidFill>
                  <a:schemeClr val="bg1"/>
                </a:solidFill>
                <a:latin typeface="Times New Roman" panose="02020603050405020304" pitchFamily="18" charset="0"/>
                <a:cs typeface="Times New Roman" panose="02020603050405020304" pitchFamily="18" charset="0"/>
              </a:rPr>
            </a:br>
            <a:r>
              <a:rPr lang="ru-RU" sz="3600" b="1" dirty="0" smtClean="0">
                <a:solidFill>
                  <a:schemeClr val="bg1"/>
                </a:solidFill>
                <a:latin typeface="Times New Roman" panose="02020603050405020304" pitchFamily="18" charset="0"/>
                <a:cs typeface="Times New Roman" panose="02020603050405020304" pitchFamily="18" charset="0"/>
              </a:rPr>
              <a:t>Налогооблагаемые </a:t>
            </a:r>
            <a:r>
              <a:rPr lang="ru-RU" sz="3600" b="1" dirty="0">
                <a:solidFill>
                  <a:schemeClr val="bg1"/>
                </a:solidFill>
                <a:latin typeface="Times New Roman" panose="02020603050405020304" pitchFamily="18" charset="0"/>
                <a:cs typeface="Times New Roman" panose="02020603050405020304" pitchFamily="18" charset="0"/>
              </a:rPr>
              <a:t>временные разницы</a:t>
            </a:r>
            <a:r>
              <a:rPr lang="ru-RU" sz="3600" dirty="0">
                <a:solidFill>
                  <a:schemeClr val="bg1"/>
                </a:solidFill>
                <a:latin typeface="Times New Roman" panose="02020603050405020304" pitchFamily="18" charset="0"/>
                <a:cs typeface="Times New Roman" panose="02020603050405020304" pitchFamily="18" charset="0"/>
              </a:rPr>
              <a:t/>
            </a:r>
            <a:br>
              <a:rPr lang="ru-RU" sz="3600" dirty="0">
                <a:solidFill>
                  <a:schemeClr val="bg1"/>
                </a:solidFill>
                <a:latin typeface="Times New Roman" panose="02020603050405020304" pitchFamily="18" charset="0"/>
                <a:cs typeface="Times New Roman" panose="02020603050405020304" pitchFamily="18" charset="0"/>
              </a:rPr>
            </a:br>
            <a:r>
              <a:rPr lang="ru-RU" sz="5400" b="1" dirty="0" smtClean="0">
                <a:solidFill>
                  <a:schemeClr val="tx2">
                    <a:lumMod val="75000"/>
                  </a:schemeClr>
                </a:solidFill>
              </a:rPr>
              <a:t/>
            </a:r>
            <a:br>
              <a:rPr lang="ru-RU" sz="5400" b="1" dirty="0" smtClean="0">
                <a:solidFill>
                  <a:schemeClr val="tx2">
                    <a:lumMod val="75000"/>
                  </a:schemeClr>
                </a:solidFill>
              </a:rPr>
            </a:br>
            <a:endParaRPr lang="ru-RU" sz="2800" u="sng" dirty="0"/>
          </a:p>
        </p:txBody>
      </p:sp>
      <p:sp>
        <p:nvSpPr>
          <p:cNvPr id="4" name="Прямоугольник 3"/>
          <p:cNvSpPr/>
          <p:nvPr/>
        </p:nvSpPr>
        <p:spPr>
          <a:xfrm>
            <a:off x="0" y="1071546"/>
            <a:ext cx="2285984" cy="8636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ru-RU" sz="1700" b="1" dirty="0">
                <a:solidFill>
                  <a:schemeClr val="tx2">
                    <a:lumMod val="75000"/>
                  </a:schemeClr>
                </a:solidFill>
                <a:latin typeface="Times New Roman" panose="02020603050405020304" pitchFamily="18" charset="0"/>
                <a:cs typeface="Times New Roman" panose="02020603050405020304" pitchFamily="18" charset="0"/>
              </a:rPr>
              <a:t>БУХГАЛТЕРСКИЙ/</a:t>
            </a:r>
          </a:p>
          <a:p>
            <a:pPr algn="ctr">
              <a:defRPr/>
            </a:pPr>
            <a:r>
              <a:rPr lang="ru-RU" sz="1700" b="1" dirty="0">
                <a:solidFill>
                  <a:schemeClr val="tx2">
                    <a:lumMod val="75000"/>
                  </a:schemeClr>
                </a:solidFill>
                <a:latin typeface="Times New Roman" panose="02020603050405020304" pitchFamily="18" charset="0"/>
                <a:cs typeface="Times New Roman" panose="02020603050405020304" pitchFamily="18" charset="0"/>
              </a:rPr>
              <a:t>ФИНАНСОВЫЙ </a:t>
            </a:r>
            <a:r>
              <a:rPr lang="ru-RU" b="1" dirty="0">
                <a:solidFill>
                  <a:schemeClr val="tx2">
                    <a:lumMod val="75000"/>
                  </a:schemeClr>
                </a:solidFill>
                <a:latin typeface="Times New Roman" panose="02020603050405020304" pitchFamily="18" charset="0"/>
                <a:cs typeface="Times New Roman" panose="02020603050405020304" pitchFamily="18" charset="0"/>
              </a:rPr>
              <a:t>УЧЕТ</a:t>
            </a:r>
          </a:p>
        </p:txBody>
      </p:sp>
      <p:sp>
        <p:nvSpPr>
          <p:cNvPr id="5" name="Прямоугольник 4"/>
          <p:cNvSpPr/>
          <p:nvPr/>
        </p:nvSpPr>
        <p:spPr>
          <a:xfrm>
            <a:off x="2786050" y="1071546"/>
            <a:ext cx="1928826" cy="863600"/>
          </a:xfrm>
          <a:prstGeom prst="rect">
            <a:avLst/>
          </a:prstGeom>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1700" b="1" dirty="0">
                <a:solidFill>
                  <a:schemeClr val="tx2">
                    <a:lumMod val="75000"/>
                  </a:schemeClr>
                </a:solidFill>
              </a:rPr>
              <a:t>НАЛОГОВЫЙ УЧЕТ</a:t>
            </a:r>
          </a:p>
        </p:txBody>
      </p:sp>
      <p:sp>
        <p:nvSpPr>
          <p:cNvPr id="6" name="Прямоугольник 5"/>
          <p:cNvSpPr/>
          <p:nvPr/>
        </p:nvSpPr>
        <p:spPr>
          <a:xfrm>
            <a:off x="214282" y="2071678"/>
            <a:ext cx="1654177" cy="100806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ru-RU" dirty="0"/>
          </a:p>
        </p:txBody>
      </p:sp>
      <p:sp>
        <p:nvSpPr>
          <p:cNvPr id="7" name="TextBox 6"/>
          <p:cNvSpPr txBox="1"/>
          <p:nvPr/>
        </p:nvSpPr>
        <p:spPr>
          <a:xfrm>
            <a:off x="285750" y="2357438"/>
            <a:ext cx="1714500" cy="523875"/>
          </a:xfrm>
          <a:prstGeom prst="rect">
            <a:avLst/>
          </a:prstGeom>
          <a:noFill/>
        </p:spPr>
        <p:txBody>
          <a:bodyPr>
            <a:spAutoFit/>
          </a:bodyPr>
          <a:lstStyle/>
          <a:p>
            <a:pPr>
              <a:defRPr/>
            </a:pPr>
            <a:r>
              <a:rPr lang="ru-RU" sz="2800" b="1" dirty="0">
                <a:solidFill>
                  <a:schemeClr val="tx2">
                    <a:lumMod val="75000"/>
                  </a:schemeClr>
                </a:solidFill>
                <a:latin typeface="Times New Roman" panose="02020603050405020304" pitchFamily="18" charset="0"/>
                <a:cs typeface="Times New Roman" panose="02020603050405020304" pitchFamily="18" charset="0"/>
              </a:rPr>
              <a:t>Доходы</a:t>
            </a:r>
            <a:r>
              <a:rPr lang="ru-RU" sz="2000" b="1" dirty="0">
                <a:solidFill>
                  <a:schemeClr val="tx2">
                    <a:lumMod val="75000"/>
                  </a:schemeClr>
                </a:solidFill>
                <a:latin typeface="Times New Roman" panose="02020603050405020304" pitchFamily="18" charset="0"/>
                <a:cs typeface="Times New Roman" panose="02020603050405020304" pitchFamily="18" charset="0"/>
              </a:rPr>
              <a:t> </a:t>
            </a:r>
            <a:endParaRPr lang="ru-RU" sz="20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786050" y="2071678"/>
            <a:ext cx="1928825" cy="1008063"/>
          </a:xfrm>
          <a:prstGeom prst="rect">
            <a:avLst/>
          </a:prstGeom>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b="1" dirty="0">
                <a:solidFill>
                  <a:schemeClr val="tx2">
                    <a:lumMod val="75000"/>
                  </a:schemeClr>
                </a:solidFill>
                <a:latin typeface="Times New Roman" panose="02020603050405020304" pitchFamily="18" charset="0"/>
                <a:cs typeface="Times New Roman" panose="02020603050405020304" pitchFamily="18" charset="0"/>
              </a:rPr>
              <a:t>СГД</a:t>
            </a:r>
          </a:p>
        </p:txBody>
      </p:sp>
      <p:sp>
        <p:nvSpPr>
          <p:cNvPr id="9" name="Прямоугольник 8"/>
          <p:cNvSpPr/>
          <p:nvPr/>
        </p:nvSpPr>
        <p:spPr>
          <a:xfrm>
            <a:off x="2786051" y="3357562"/>
            <a:ext cx="1857388" cy="10080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800" b="1" dirty="0">
                <a:solidFill>
                  <a:schemeClr val="tx2">
                    <a:lumMod val="75000"/>
                  </a:schemeClr>
                </a:solidFill>
                <a:latin typeface="Times New Roman" panose="02020603050405020304" pitchFamily="18" charset="0"/>
                <a:cs typeface="Times New Roman" panose="02020603050405020304" pitchFamily="18" charset="0"/>
              </a:rPr>
              <a:t>ВЫЧЕТЫ</a:t>
            </a:r>
          </a:p>
        </p:txBody>
      </p:sp>
      <p:sp>
        <p:nvSpPr>
          <p:cNvPr id="12" name="Прямоугольник 11"/>
          <p:cNvSpPr/>
          <p:nvPr/>
        </p:nvSpPr>
        <p:spPr>
          <a:xfrm>
            <a:off x="-12281" y="3286124"/>
            <a:ext cx="2143108" cy="1008062"/>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ru-RU" b="1" dirty="0">
                <a:solidFill>
                  <a:schemeClr val="tx2">
                    <a:lumMod val="75000"/>
                  </a:schemeClr>
                </a:solidFill>
                <a:latin typeface="Times New Roman" panose="02020603050405020304" pitchFamily="18" charset="0"/>
                <a:cs typeface="Times New Roman" panose="02020603050405020304" pitchFamily="18" charset="0"/>
              </a:rPr>
              <a:t>РАСХОДЫ</a:t>
            </a:r>
          </a:p>
        </p:txBody>
      </p:sp>
      <p:sp>
        <p:nvSpPr>
          <p:cNvPr id="18" name="Прямоугольник 17"/>
          <p:cNvSpPr/>
          <p:nvPr/>
        </p:nvSpPr>
        <p:spPr>
          <a:xfrm>
            <a:off x="0" y="4714884"/>
            <a:ext cx="2214546" cy="114300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ru-RU" b="1" dirty="0">
                <a:solidFill>
                  <a:schemeClr val="tx2">
                    <a:lumMod val="75000"/>
                  </a:schemeClr>
                </a:solidFill>
                <a:latin typeface="Times New Roman" panose="02020603050405020304" pitchFamily="18" charset="0"/>
                <a:cs typeface="Times New Roman" panose="02020603050405020304" pitchFamily="18" charset="0"/>
              </a:rPr>
              <a:t>ПРИБЫЛЬ</a:t>
            </a:r>
          </a:p>
          <a:p>
            <a:pPr algn="ctr">
              <a:defRPr/>
            </a:pPr>
            <a:r>
              <a:rPr lang="ru-RU" b="1" dirty="0">
                <a:solidFill>
                  <a:schemeClr val="tx2">
                    <a:lumMod val="75000"/>
                  </a:schemeClr>
                </a:solidFill>
                <a:latin typeface="Times New Roman" panose="02020603050405020304" pitchFamily="18" charset="0"/>
                <a:cs typeface="Times New Roman" panose="02020603050405020304" pitchFamily="18" charset="0"/>
              </a:rPr>
              <a:t> ДО НАЛОГООБЛОЖЕНИЯ</a:t>
            </a:r>
          </a:p>
        </p:txBody>
      </p:sp>
      <p:sp>
        <p:nvSpPr>
          <p:cNvPr id="19" name="Прямоугольник 18"/>
          <p:cNvSpPr/>
          <p:nvPr/>
        </p:nvSpPr>
        <p:spPr>
          <a:xfrm>
            <a:off x="2714613" y="4786322"/>
            <a:ext cx="1857388" cy="100806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800" b="1" dirty="0">
                <a:solidFill>
                  <a:schemeClr val="tx2">
                    <a:lumMod val="75000"/>
                  </a:schemeClr>
                </a:solidFill>
                <a:latin typeface="Times New Roman" panose="02020603050405020304" pitchFamily="18" charset="0"/>
                <a:cs typeface="Times New Roman" panose="02020603050405020304" pitchFamily="18" charset="0"/>
              </a:rPr>
              <a:t>НОД</a:t>
            </a:r>
          </a:p>
        </p:txBody>
      </p:sp>
      <p:sp>
        <p:nvSpPr>
          <p:cNvPr id="24" name="Прямоугольник 23"/>
          <p:cNvSpPr/>
          <p:nvPr/>
        </p:nvSpPr>
        <p:spPr>
          <a:xfrm>
            <a:off x="6000750" y="2143125"/>
            <a:ext cx="2857500" cy="1571625"/>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200" b="1" dirty="0">
                <a:solidFill>
                  <a:schemeClr val="tx2">
                    <a:lumMod val="75000"/>
                  </a:schemeClr>
                </a:solidFill>
                <a:latin typeface="Times New Roman" panose="02020603050405020304" pitchFamily="18" charset="0"/>
                <a:cs typeface="Times New Roman" panose="02020603050405020304" pitchFamily="18" charset="0"/>
              </a:rPr>
              <a:t>Налогооблагаемые  временные разницы</a:t>
            </a:r>
          </a:p>
        </p:txBody>
      </p:sp>
      <p:sp>
        <p:nvSpPr>
          <p:cNvPr id="26" name="Прямоугольник 25"/>
          <p:cNvSpPr/>
          <p:nvPr/>
        </p:nvSpPr>
        <p:spPr>
          <a:xfrm>
            <a:off x="6929438" y="4071938"/>
            <a:ext cx="1000125" cy="5715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1700" b="1" dirty="0">
                <a:solidFill>
                  <a:schemeClr val="tx2">
                    <a:lumMod val="75000"/>
                  </a:schemeClr>
                </a:solidFill>
                <a:latin typeface="Times New Roman" panose="02020603050405020304" pitchFamily="18" charset="0"/>
                <a:cs typeface="Times New Roman" panose="02020603050405020304" pitchFamily="18" charset="0"/>
              </a:rPr>
              <a:t>Ставка КПН</a:t>
            </a:r>
          </a:p>
        </p:txBody>
      </p:sp>
      <p:sp>
        <p:nvSpPr>
          <p:cNvPr id="27" name="Умножение 26"/>
          <p:cNvSpPr/>
          <p:nvPr/>
        </p:nvSpPr>
        <p:spPr>
          <a:xfrm>
            <a:off x="7215206" y="3714752"/>
            <a:ext cx="357190" cy="357190"/>
          </a:xfrm>
          <a:prstGeom prst="mathMultiply">
            <a:avLst/>
          </a:prstGeom>
          <a:solidFill>
            <a:srgbClr val="FF9966"/>
          </a:solidFill>
          <a:scene3d>
            <a:camera prst="orthographicFront"/>
            <a:lightRig rig="threePt" dir="t"/>
          </a:scene3d>
          <a:sp3d extrusionH="76200">
            <a:extrusionClr>
              <a:srgbClr val="FF9966"/>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28" name="Прямоугольник 27"/>
          <p:cNvSpPr/>
          <p:nvPr/>
        </p:nvSpPr>
        <p:spPr>
          <a:xfrm>
            <a:off x="6429375" y="5086350"/>
            <a:ext cx="2390775" cy="1006475"/>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000" b="1" dirty="0">
                <a:solidFill>
                  <a:schemeClr val="tx2">
                    <a:lumMod val="75000"/>
                  </a:schemeClr>
                </a:solidFill>
                <a:latin typeface="Times New Roman" panose="02020603050405020304" pitchFamily="18" charset="0"/>
                <a:cs typeface="Times New Roman" panose="02020603050405020304" pitchFamily="18" charset="0"/>
              </a:rPr>
              <a:t>Отложенное налоговое</a:t>
            </a:r>
          </a:p>
          <a:p>
            <a:pPr algn="ctr">
              <a:defRPr/>
            </a:pPr>
            <a:r>
              <a:rPr lang="ru-RU" sz="2000" b="1" dirty="0">
                <a:solidFill>
                  <a:schemeClr val="tx2">
                    <a:lumMod val="75000"/>
                  </a:schemeClr>
                </a:solidFill>
                <a:latin typeface="Times New Roman" panose="02020603050405020304" pitchFamily="18" charset="0"/>
                <a:cs typeface="Times New Roman" panose="02020603050405020304" pitchFamily="18" charset="0"/>
              </a:rPr>
              <a:t>обязательство</a:t>
            </a:r>
          </a:p>
        </p:txBody>
      </p:sp>
      <p:sp>
        <p:nvSpPr>
          <p:cNvPr id="29" name="Половина рамки 28"/>
          <p:cNvSpPr/>
          <p:nvPr/>
        </p:nvSpPr>
        <p:spPr>
          <a:xfrm rot="8030856">
            <a:off x="1968500" y="2252663"/>
            <a:ext cx="576263" cy="642937"/>
          </a:xfrm>
          <a:prstGeom prst="halfFrame">
            <a:avLst>
              <a:gd name="adj1" fmla="val 6459"/>
              <a:gd name="adj2" fmla="val 7655"/>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
        <p:nvSpPr>
          <p:cNvPr id="30" name="Половина рамки 29"/>
          <p:cNvSpPr/>
          <p:nvPr/>
        </p:nvSpPr>
        <p:spPr>
          <a:xfrm rot="19484767">
            <a:off x="2268538" y="3552825"/>
            <a:ext cx="630237" cy="635000"/>
          </a:xfrm>
          <a:prstGeom prst="halfFrame">
            <a:avLst>
              <a:gd name="adj1" fmla="val 6459"/>
              <a:gd name="adj2" fmla="val 527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
        <p:nvSpPr>
          <p:cNvPr id="31" name="Стрелка вниз 30"/>
          <p:cNvSpPr/>
          <p:nvPr/>
        </p:nvSpPr>
        <p:spPr>
          <a:xfrm rot="16200000">
            <a:off x="4766469" y="2591594"/>
            <a:ext cx="1303338" cy="977900"/>
          </a:xfrm>
          <a:prstGeom prst="downArrow">
            <a:avLst>
              <a:gd name="adj1" fmla="val 50000"/>
              <a:gd name="adj2" fmla="val 54347"/>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2" name="Равно 31"/>
          <p:cNvSpPr/>
          <p:nvPr/>
        </p:nvSpPr>
        <p:spPr>
          <a:xfrm>
            <a:off x="5072063" y="5143500"/>
            <a:ext cx="914400" cy="357188"/>
          </a:xfrm>
          <a:prstGeom prst="mathEqual">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
        <p:nvSpPr>
          <p:cNvPr id="33" name="Равно 32"/>
          <p:cNvSpPr/>
          <p:nvPr/>
        </p:nvSpPr>
        <p:spPr>
          <a:xfrm rot="5400000">
            <a:off x="7215188" y="4643438"/>
            <a:ext cx="357187" cy="357187"/>
          </a:xfrm>
          <a:prstGeom prst="mathEqual">
            <a:avLst>
              <a:gd name="adj1" fmla="val 23520"/>
              <a:gd name="adj2" fmla="val 11760"/>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Tree>
    <p:extLst>
      <p:ext uri="{BB962C8B-B14F-4D97-AF65-F5344CB8AC3E}">
        <p14:creationId xmlns:p14="http://schemas.microsoft.com/office/powerpoint/2010/main" val="41586070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Содержимое 2"/>
          <p:cNvSpPr>
            <a:spLocks noGrp="1"/>
          </p:cNvSpPr>
          <p:nvPr>
            <p:ph idx="1"/>
          </p:nvPr>
        </p:nvSpPr>
        <p:spPr>
          <a:xfrm>
            <a:off x="0" y="188640"/>
            <a:ext cx="9144000" cy="6552728"/>
          </a:xfrm>
        </p:spPr>
        <p:txBody>
          <a:bodyPr>
            <a:normAutofit lnSpcReduction="10000"/>
          </a:bodyPr>
          <a:lstStyle/>
          <a:p>
            <a:pPr algn="just">
              <a:buFont typeface="Wingdings 2" pitchFamily="18" charset="2"/>
              <a:buNone/>
            </a:pPr>
            <a:r>
              <a:rPr lang="ru-RU" altLang="ru-RU" sz="1800" dirty="0" smtClean="0"/>
              <a:t>           </a:t>
            </a:r>
          </a:p>
          <a:p>
            <a:pPr algn="just">
              <a:buFont typeface="Wingdings 2" pitchFamily="18" charset="2"/>
              <a:buNone/>
            </a:pPr>
            <a:r>
              <a:rPr lang="ru-RU" altLang="ru-RU" b="1" dirty="0" smtClean="0">
                <a:latin typeface="Times New Roman" panose="02020603050405020304" pitchFamily="18" charset="0"/>
                <a:cs typeface="Times New Roman" panose="02020603050405020304" pitchFamily="18" charset="0"/>
              </a:rPr>
              <a:t>     </a:t>
            </a:r>
            <a:r>
              <a:rPr lang="ru-RU" altLang="ru-RU" b="1" u="sng" dirty="0" smtClean="0">
                <a:solidFill>
                  <a:schemeClr val="bg1"/>
                </a:solidFill>
                <a:latin typeface="Times New Roman" panose="02020603050405020304" pitchFamily="18" charset="0"/>
                <a:cs typeface="Times New Roman" panose="02020603050405020304" pitchFamily="18" charset="0"/>
              </a:rPr>
              <a:t>Временные разницы </a:t>
            </a:r>
            <a:r>
              <a:rPr lang="ru-RU" altLang="ru-RU" b="1" dirty="0" smtClean="0">
                <a:solidFill>
                  <a:schemeClr val="bg1"/>
                </a:solidFill>
                <a:latin typeface="Times New Roman" panose="02020603050405020304" pitchFamily="18" charset="0"/>
                <a:cs typeface="Times New Roman" panose="02020603050405020304" pitchFamily="18" charset="0"/>
              </a:rPr>
              <a:t>возникают тогда, когда в бухгалтерском и налоговом учете не совпадает момент признания расходов или доходов.</a:t>
            </a:r>
          </a:p>
          <a:p>
            <a:pPr algn="just">
              <a:buFont typeface="Wingdings 2" pitchFamily="18" charset="2"/>
              <a:buNone/>
            </a:pPr>
            <a:endParaRPr lang="ru-RU" altLang="ru-RU" dirty="0" smtClean="0">
              <a:latin typeface="Times New Roman" panose="02020603050405020304" pitchFamily="18" charset="0"/>
              <a:cs typeface="Times New Roman" panose="02020603050405020304" pitchFamily="18" charset="0"/>
            </a:endParaRPr>
          </a:p>
          <a:p>
            <a:pPr algn="just">
              <a:buFont typeface="Wingdings 2" pitchFamily="18" charset="2"/>
              <a:buNone/>
            </a:pPr>
            <a:r>
              <a:rPr lang="ru-RU" altLang="ru-RU" dirty="0">
                <a:latin typeface="Times New Roman" panose="02020603050405020304" pitchFamily="18" charset="0"/>
                <a:cs typeface="Times New Roman" panose="02020603050405020304" pitchFamily="18" charset="0"/>
              </a:rPr>
              <a:t> </a:t>
            </a:r>
            <a:r>
              <a:rPr lang="ru-RU" altLang="ru-RU" dirty="0" smtClean="0">
                <a:latin typeface="Times New Roman" panose="02020603050405020304" pitchFamily="18" charset="0"/>
                <a:cs typeface="Times New Roman" panose="02020603050405020304" pitchFamily="18" charset="0"/>
              </a:rPr>
              <a:t>     То есть, временная разница возникает, если какой-либо доход или расход можно учесть как в бухгалтерском, так и в налоговом учете, но </a:t>
            </a:r>
            <a:r>
              <a:rPr lang="ru-RU" altLang="ru-RU" b="1" dirty="0" smtClean="0">
                <a:latin typeface="Times New Roman" panose="02020603050405020304" pitchFamily="18" charset="0"/>
                <a:cs typeface="Times New Roman" panose="02020603050405020304" pitchFamily="18" charset="0"/>
              </a:rPr>
              <a:t>в разное время</a:t>
            </a:r>
            <a:r>
              <a:rPr lang="ru-RU" altLang="ru-RU" dirty="0" smtClean="0">
                <a:latin typeface="Times New Roman" panose="02020603050405020304" pitchFamily="18" charset="0"/>
                <a:cs typeface="Times New Roman" panose="02020603050405020304" pitchFamily="18" charset="0"/>
              </a:rPr>
              <a:t> (то есть в бухгалтерском учете такой доход или расход признается раньше, чем в налоговом, или наоборот, позже, чем в налоговом).</a:t>
            </a:r>
          </a:p>
          <a:p>
            <a:pPr algn="just">
              <a:buFont typeface="Wingdings 2" pitchFamily="18" charset="2"/>
              <a:buNone/>
            </a:pPr>
            <a:r>
              <a:rPr lang="ru-RU" altLang="ru-RU" dirty="0" smtClean="0">
                <a:latin typeface="Times New Roman" panose="02020603050405020304" pitchFamily="18" charset="0"/>
                <a:cs typeface="Times New Roman" panose="02020603050405020304" pitchFamily="18" charset="0"/>
              </a:rPr>
              <a:t>     </a:t>
            </a:r>
            <a:r>
              <a:rPr lang="ru-RU" altLang="ru-RU" b="1" u="sng" dirty="0" smtClean="0">
                <a:latin typeface="Times New Roman" panose="02020603050405020304" pitchFamily="18" charset="0"/>
                <a:cs typeface="Times New Roman" panose="02020603050405020304" pitchFamily="18" charset="0"/>
              </a:rPr>
              <a:t>Постоянные </a:t>
            </a:r>
            <a:r>
              <a:rPr lang="ru-RU" altLang="ru-RU" b="1" u="sng" dirty="0">
                <a:latin typeface="Times New Roman" panose="02020603050405020304" pitchFamily="18" charset="0"/>
                <a:cs typeface="Times New Roman" panose="02020603050405020304" pitchFamily="18" charset="0"/>
              </a:rPr>
              <a:t>разницы</a:t>
            </a:r>
            <a:r>
              <a:rPr lang="ru-RU" altLang="ru-RU" u="sng" dirty="0" smtClean="0">
                <a:latin typeface="Times New Roman" panose="02020603050405020304" pitchFamily="18" charset="0"/>
                <a:cs typeface="Times New Roman" panose="02020603050405020304" pitchFamily="18" charset="0"/>
              </a:rPr>
              <a:t>    </a:t>
            </a:r>
            <a:r>
              <a:rPr lang="ru-RU" altLang="ru-RU" dirty="0" smtClean="0">
                <a:latin typeface="Times New Roman" panose="02020603050405020304" pitchFamily="18" charset="0"/>
                <a:cs typeface="Times New Roman" panose="02020603050405020304" pitchFamily="18" charset="0"/>
              </a:rPr>
              <a:t>возникают из-за того, что  существуют </a:t>
            </a:r>
            <a:r>
              <a:rPr lang="ru-RU" altLang="ru-RU" b="1" dirty="0" smtClean="0">
                <a:latin typeface="Times New Roman" panose="02020603050405020304" pitchFamily="18" charset="0"/>
                <a:cs typeface="Times New Roman" panose="02020603050405020304" pitchFamily="18" charset="0"/>
              </a:rPr>
              <a:t>расходы, </a:t>
            </a:r>
            <a:r>
              <a:rPr lang="ru-RU" altLang="ru-RU" b="1" dirty="0">
                <a:latin typeface="Times New Roman" panose="02020603050405020304" pitchFamily="18" charset="0"/>
                <a:cs typeface="Times New Roman" panose="02020603050405020304" pitchFamily="18" charset="0"/>
              </a:rPr>
              <a:t>которые не принимаются к уменьшению налогооблагаемой базы</a:t>
            </a:r>
            <a:r>
              <a:rPr lang="ru-RU" altLang="ru-RU" dirty="0">
                <a:latin typeface="Times New Roman" panose="02020603050405020304" pitchFamily="18" charset="0"/>
                <a:cs typeface="Times New Roman" panose="02020603050405020304" pitchFamily="18" charset="0"/>
              </a:rPr>
              <a:t>, или </a:t>
            </a:r>
            <a:r>
              <a:rPr lang="ru-RU" altLang="ru-RU" b="1" dirty="0">
                <a:latin typeface="Times New Roman" panose="02020603050405020304" pitchFamily="18" charset="0"/>
                <a:cs typeface="Times New Roman" panose="02020603050405020304" pitchFamily="18" charset="0"/>
              </a:rPr>
              <a:t>прибыли, которая не включается в налогооблагаемую базу </a:t>
            </a:r>
            <a:r>
              <a:rPr lang="ru-RU" altLang="ru-RU" dirty="0">
                <a:latin typeface="Times New Roman" panose="02020603050405020304" pitchFamily="18" charset="0"/>
                <a:cs typeface="Times New Roman" panose="02020603050405020304" pitchFamily="18" charset="0"/>
              </a:rPr>
              <a:t>или облагается по другой ставке. </a:t>
            </a:r>
          </a:p>
          <a:p>
            <a:pPr algn="just">
              <a:buFont typeface="Wingdings 2" pitchFamily="18" charset="2"/>
              <a:buNone/>
            </a:pPr>
            <a:r>
              <a:rPr lang="ru-RU" altLang="ru-RU" dirty="0">
                <a:latin typeface="Times New Roman" panose="02020603050405020304" pitchFamily="18" charset="0"/>
                <a:cs typeface="Times New Roman" panose="02020603050405020304" pitchFamily="18" charset="0"/>
              </a:rPr>
              <a:t>                В таких случаях не возникают временные разницы, так как в будущем не ожидается никаких изменений налоговых платежей. </a:t>
            </a:r>
          </a:p>
          <a:p>
            <a:pPr algn="just">
              <a:buFont typeface="Wingdings 2" pitchFamily="18" charset="2"/>
              <a:buNone/>
            </a:pPr>
            <a:r>
              <a:rPr lang="ru-RU" altLang="ru-RU" dirty="0">
                <a:latin typeface="Times New Roman" panose="02020603050405020304" pitchFamily="18" charset="0"/>
                <a:cs typeface="Times New Roman" panose="02020603050405020304" pitchFamily="18" charset="0"/>
              </a:rPr>
              <a:t>         То есть </a:t>
            </a:r>
            <a:r>
              <a:rPr lang="ru-RU" altLang="ru-RU" b="1" dirty="0">
                <a:latin typeface="Times New Roman" panose="02020603050405020304" pitchFamily="18" charset="0"/>
                <a:cs typeface="Times New Roman" panose="02020603050405020304" pitchFamily="18" charset="0"/>
              </a:rPr>
              <a:t>разница, возникшая в отчетном периоде, имеет постоянный характер. </a:t>
            </a:r>
          </a:p>
          <a:p>
            <a:pPr algn="just">
              <a:buFont typeface="Wingdings 2" pitchFamily="18" charset="2"/>
              <a:buNone/>
            </a:pPr>
            <a:endParaRPr lang="ru-RU" altLang="ru-RU" sz="2000" dirty="0" smtClean="0"/>
          </a:p>
        </p:txBody>
      </p:sp>
    </p:spTree>
    <p:extLst>
      <p:ext uri="{BB962C8B-B14F-4D97-AF65-F5344CB8AC3E}">
        <p14:creationId xmlns:p14="http://schemas.microsoft.com/office/powerpoint/2010/main" val="17471331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71500" y="1428750"/>
            <a:ext cx="8143875" cy="4857750"/>
          </a:xfrm>
          <a:noFill/>
        </p:spPr>
      </p:pic>
      <p:sp>
        <p:nvSpPr>
          <p:cNvPr id="79874" name="Заголовок 1"/>
          <p:cNvSpPr>
            <a:spLocks noGrp="1"/>
          </p:cNvSpPr>
          <p:nvPr>
            <p:ph type="title"/>
          </p:nvPr>
        </p:nvSpPr>
        <p:spPr>
          <a:xfrm>
            <a:off x="251520" y="620713"/>
            <a:ext cx="8712968" cy="581025"/>
          </a:xfrm>
        </p:spPr>
        <p:txBody>
          <a:bodyPr>
            <a:normAutofit fontScale="90000"/>
          </a:bodyPr>
          <a:lstStyle/>
          <a:p>
            <a:pPr algn="ctr"/>
            <a:r>
              <a:rPr lang="ru-RU" altLang="ru-RU" sz="2600" b="1" u="sng" dirty="0" smtClean="0">
                <a:latin typeface="Times New Roman" panose="02020603050405020304" pitchFamily="18" charset="0"/>
                <a:cs typeface="Times New Roman" panose="02020603050405020304" pitchFamily="18" charset="0"/>
              </a:rPr>
              <a:t>Отражение постоянных разниц в 1С Бухгалтерия 8, версия 2.0</a:t>
            </a:r>
          </a:p>
        </p:txBody>
      </p:sp>
    </p:spTree>
    <p:extLst>
      <p:ext uri="{BB962C8B-B14F-4D97-AF65-F5344CB8AC3E}">
        <p14:creationId xmlns:p14="http://schemas.microsoft.com/office/powerpoint/2010/main" val="1284816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700808"/>
            <a:ext cx="8507288" cy="4752528"/>
          </a:xfrm>
        </p:spPr>
        <p:txBody>
          <a:bodyPr/>
          <a:lstStyle/>
          <a:p>
            <a:pPr>
              <a:buNone/>
            </a:pPr>
            <a:r>
              <a:rPr lang="ru-RU" b="1" dirty="0" smtClean="0"/>
              <a:t>                          </a:t>
            </a:r>
          </a:p>
          <a:p>
            <a:pPr>
              <a:buNone/>
            </a:pPr>
            <a:r>
              <a:rPr lang="ru-RU" b="1" dirty="0" smtClean="0"/>
              <a:t> </a:t>
            </a:r>
          </a:p>
          <a:p>
            <a:pPr>
              <a:buNone/>
            </a:pPr>
            <a:endParaRPr lang="ru-RU" b="1" dirty="0" smtClean="0"/>
          </a:p>
          <a:p>
            <a:pPr>
              <a:buNone/>
            </a:pPr>
            <a:r>
              <a:rPr lang="ru-RU" sz="1100" b="1" dirty="0" smtClean="0"/>
              <a:t> </a:t>
            </a:r>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r>
              <a:rPr lang="ru-RU" sz="1100" b="1" dirty="0" smtClean="0"/>
              <a:t>  </a:t>
            </a:r>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endParaRPr lang="ru-RU" sz="1100" dirty="0"/>
          </a:p>
        </p:txBody>
      </p:sp>
      <p:sp>
        <p:nvSpPr>
          <p:cNvPr id="2" name="Заголовок 1"/>
          <p:cNvSpPr>
            <a:spLocks noGrp="1"/>
          </p:cNvSpPr>
          <p:nvPr>
            <p:ph type="title"/>
          </p:nvPr>
        </p:nvSpPr>
        <p:spPr>
          <a:xfrm>
            <a:off x="457200" y="548680"/>
            <a:ext cx="8229600" cy="360040"/>
          </a:xfrm>
        </p:spPr>
        <p:txBody>
          <a:bodyPr>
            <a:normAutofit fontScale="90000"/>
          </a:bodyPr>
          <a:lstStyle/>
          <a:p>
            <a:pPr algn="ctr"/>
            <a:r>
              <a:rPr lang="ru-RU" sz="2400" b="1" dirty="0" smtClean="0">
                <a:effectLst>
                  <a:outerShdw blurRad="38100" dist="38100" dir="2700000" algn="tl">
                    <a:srgbClr val="000000">
                      <a:alpha val="43137"/>
                    </a:srgbClr>
                  </a:outerShdw>
                </a:effectLst>
              </a:rPr>
              <a:t>ФОРМУЛЫ РАСЧЕТА ПРИБЫЛИ</a:t>
            </a:r>
          </a:p>
        </p:txBody>
      </p:sp>
      <p:sp>
        <p:nvSpPr>
          <p:cNvPr id="4" name="Прямоугольник 3"/>
          <p:cNvSpPr/>
          <p:nvPr/>
        </p:nvSpPr>
        <p:spPr>
          <a:xfrm>
            <a:off x="0" y="1484784"/>
            <a:ext cx="4283968" cy="5760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БУХГАЛТЕРСКИЙ/</a:t>
            </a:r>
          </a:p>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ФИНАНСОВЫЙ УЧЕТ</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860032" y="1484784"/>
            <a:ext cx="4283968" cy="432048"/>
          </a:xfrm>
          <a:prstGeom prst="rect">
            <a:avLst/>
          </a:prstGeom>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500" b="1" dirty="0" smtClean="0">
                <a:solidFill>
                  <a:schemeClr val="tx2">
                    <a:lumMod val="75000"/>
                  </a:schemeClr>
                </a:solidFill>
                <a:latin typeface="Times New Roman" panose="02020603050405020304" pitchFamily="18" charset="0"/>
                <a:cs typeface="Times New Roman" panose="02020603050405020304" pitchFamily="18" charset="0"/>
              </a:rPr>
              <a:t>НАЛОГОВЫЙ УЧЕТ</a:t>
            </a:r>
            <a:endParaRPr lang="ru-RU" sz="25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827584" y="2276872"/>
            <a:ext cx="3024336"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b="1" dirty="0" smtClean="0">
                <a:solidFill>
                  <a:schemeClr val="tx2">
                    <a:lumMod val="75000"/>
                  </a:schemeClr>
                </a:solidFill>
                <a:latin typeface="Times New Roman" panose="02020603050405020304" pitchFamily="18" charset="0"/>
                <a:cs typeface="Times New Roman" panose="02020603050405020304" pitchFamily="18" charset="0"/>
              </a:rPr>
              <a:t>ПРИБЫЛЬ </a:t>
            </a:r>
          </a:p>
          <a:p>
            <a:pPr algn="ctr"/>
            <a:r>
              <a:rPr lang="ru-RU" b="1" dirty="0" smtClean="0">
                <a:solidFill>
                  <a:schemeClr val="tx2">
                    <a:lumMod val="75000"/>
                  </a:schemeClr>
                </a:solidFill>
                <a:latin typeface="Times New Roman" panose="02020603050405020304" pitchFamily="18" charset="0"/>
                <a:cs typeface="Times New Roman" panose="02020603050405020304" pitchFamily="18" charset="0"/>
              </a:rPr>
              <a:t>ДО НАЛОГООБЛОЖЕНИЯ</a:t>
            </a:r>
            <a:endParaRPr lang="ru-RU"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5364088" y="2132856"/>
            <a:ext cx="3312368" cy="10081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НАЛОГООБЛАГАЕМЫЙ ДОХОД</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26" name="Равно 25"/>
          <p:cNvSpPr/>
          <p:nvPr/>
        </p:nvSpPr>
        <p:spPr>
          <a:xfrm>
            <a:off x="4211960" y="2492896"/>
            <a:ext cx="914400" cy="432048"/>
          </a:xfrm>
          <a:prstGeom prst="mathEqual">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36" name="Прямая соединительная линия 35"/>
          <p:cNvCxnSpPr/>
          <p:nvPr/>
        </p:nvCxnSpPr>
        <p:spPr>
          <a:xfrm flipH="1">
            <a:off x="4355976" y="2204864"/>
            <a:ext cx="576064" cy="1008112"/>
          </a:xfrm>
          <a:prstGeom prst="line">
            <a:avLst/>
          </a:prstGeom>
          <a:ln w="3175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Умножение 32"/>
          <p:cNvSpPr/>
          <p:nvPr/>
        </p:nvSpPr>
        <p:spPr>
          <a:xfrm>
            <a:off x="2123728" y="3356992"/>
            <a:ext cx="576064" cy="432048"/>
          </a:xfrm>
          <a:prstGeom prst="mathMultiply">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TextBox 33"/>
          <p:cNvSpPr txBox="1"/>
          <p:nvPr/>
        </p:nvSpPr>
        <p:spPr>
          <a:xfrm>
            <a:off x="1691680" y="3861048"/>
            <a:ext cx="1731308" cy="369332"/>
          </a:xfrm>
          <a:prstGeom prst="rect">
            <a:avLst/>
          </a:prstGeom>
          <a:noFill/>
        </p:spPr>
        <p:txBody>
          <a:bodyPr wrap="none" rtlCol="0">
            <a:spAutoFit/>
          </a:bodyPr>
          <a:lstStyle/>
          <a:p>
            <a:r>
              <a:rPr lang="ru-RU" b="1" dirty="0">
                <a:solidFill>
                  <a:schemeClr val="tx2">
                    <a:lumMod val="75000"/>
                  </a:schemeClr>
                </a:solidFill>
                <a:latin typeface="Times New Roman" panose="02020603050405020304" pitchFamily="18" charset="0"/>
                <a:cs typeface="Times New Roman" panose="02020603050405020304" pitchFamily="18" charset="0"/>
              </a:rPr>
              <a:t>СТАВКА КПН</a:t>
            </a:r>
          </a:p>
        </p:txBody>
      </p:sp>
      <p:sp>
        <p:nvSpPr>
          <p:cNvPr id="35" name="TextBox 34"/>
          <p:cNvSpPr txBox="1"/>
          <p:nvPr/>
        </p:nvSpPr>
        <p:spPr>
          <a:xfrm>
            <a:off x="6300192" y="3717032"/>
            <a:ext cx="1731308" cy="369332"/>
          </a:xfrm>
          <a:prstGeom prst="rect">
            <a:avLst/>
          </a:prstGeom>
          <a:noFill/>
        </p:spPr>
        <p:txBody>
          <a:bodyPr wrap="none" rtlCol="0">
            <a:spAutoFit/>
          </a:bodyPr>
          <a:lstStyle/>
          <a:p>
            <a:r>
              <a:rPr lang="ru-RU" b="1" dirty="0">
                <a:solidFill>
                  <a:schemeClr val="tx2">
                    <a:lumMod val="75000"/>
                  </a:schemeClr>
                </a:solidFill>
                <a:latin typeface="Times New Roman" panose="02020603050405020304" pitchFamily="18" charset="0"/>
                <a:cs typeface="Times New Roman" panose="02020603050405020304" pitchFamily="18" charset="0"/>
              </a:rPr>
              <a:t>СТАВКА КПН</a:t>
            </a:r>
          </a:p>
        </p:txBody>
      </p:sp>
      <p:sp>
        <p:nvSpPr>
          <p:cNvPr id="40" name="Равно 39"/>
          <p:cNvSpPr/>
          <p:nvPr/>
        </p:nvSpPr>
        <p:spPr>
          <a:xfrm rot="16200000">
            <a:off x="6876256" y="4149080"/>
            <a:ext cx="576064" cy="288032"/>
          </a:xfrm>
          <a:prstGeom prst="mathEqual">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2" name="Равно 41"/>
          <p:cNvSpPr/>
          <p:nvPr/>
        </p:nvSpPr>
        <p:spPr>
          <a:xfrm rot="16200000">
            <a:off x="2159732" y="4257092"/>
            <a:ext cx="576064" cy="360040"/>
          </a:xfrm>
          <a:prstGeom prst="mathEqual">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7" name="Равно 46"/>
          <p:cNvSpPr/>
          <p:nvPr/>
        </p:nvSpPr>
        <p:spPr>
          <a:xfrm>
            <a:off x="4211960" y="5085184"/>
            <a:ext cx="914400" cy="360040"/>
          </a:xfrm>
          <a:prstGeom prst="mathEqual">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49" name="Прямая соединительная линия 48"/>
          <p:cNvCxnSpPr/>
          <p:nvPr/>
        </p:nvCxnSpPr>
        <p:spPr>
          <a:xfrm flipH="1">
            <a:off x="4355976" y="4797152"/>
            <a:ext cx="576064" cy="1080120"/>
          </a:xfrm>
          <a:prstGeom prst="line">
            <a:avLst/>
          </a:prstGeom>
          <a:ln w="3175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Умножение 50"/>
          <p:cNvSpPr/>
          <p:nvPr/>
        </p:nvSpPr>
        <p:spPr>
          <a:xfrm>
            <a:off x="6876256" y="3284984"/>
            <a:ext cx="576064" cy="432048"/>
          </a:xfrm>
          <a:prstGeom prst="mathMultiply">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Прямоугольник 52"/>
          <p:cNvSpPr/>
          <p:nvPr/>
        </p:nvSpPr>
        <p:spPr>
          <a:xfrm>
            <a:off x="1403648" y="4797152"/>
            <a:ext cx="2016224"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b="1" dirty="0" smtClean="0">
                <a:solidFill>
                  <a:schemeClr val="tx2">
                    <a:lumMod val="75000"/>
                  </a:schemeClr>
                </a:solidFill>
                <a:latin typeface="Times New Roman" panose="02020603050405020304" pitchFamily="18" charset="0"/>
                <a:cs typeface="Times New Roman" panose="02020603050405020304" pitchFamily="18" charset="0"/>
              </a:rPr>
              <a:t>КПН </a:t>
            </a:r>
          </a:p>
          <a:p>
            <a:pPr algn="ctr"/>
            <a:r>
              <a:rPr lang="ru-RU" b="1" dirty="0" smtClean="0">
                <a:solidFill>
                  <a:schemeClr val="tx2">
                    <a:lumMod val="75000"/>
                  </a:schemeClr>
                </a:solidFill>
                <a:latin typeface="Times New Roman" panose="02020603050405020304" pitchFamily="18" charset="0"/>
                <a:cs typeface="Times New Roman" panose="02020603050405020304" pitchFamily="18" charset="0"/>
              </a:rPr>
              <a:t>ПО БУХУЧЕТУ</a:t>
            </a:r>
            <a:endParaRPr lang="ru-RU"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56" name="Прямоугольник 55"/>
          <p:cNvSpPr/>
          <p:nvPr/>
        </p:nvSpPr>
        <p:spPr>
          <a:xfrm>
            <a:off x="6012160" y="4725144"/>
            <a:ext cx="2304256" cy="9361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КПН</a:t>
            </a:r>
          </a:p>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 по 100.00 форме</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6944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700808"/>
            <a:ext cx="8507288" cy="4752528"/>
          </a:xfrm>
        </p:spPr>
        <p:txBody>
          <a:bodyPr/>
          <a:lstStyle/>
          <a:p>
            <a:pPr>
              <a:buNone/>
            </a:pPr>
            <a:r>
              <a:rPr lang="ru-RU" b="1" dirty="0" smtClean="0"/>
              <a:t>                          </a:t>
            </a:r>
          </a:p>
          <a:p>
            <a:pPr>
              <a:buNone/>
            </a:pPr>
            <a:r>
              <a:rPr lang="ru-RU" b="1" dirty="0" smtClean="0"/>
              <a:t> </a:t>
            </a:r>
          </a:p>
          <a:p>
            <a:pPr>
              <a:buNone/>
            </a:pPr>
            <a:endParaRPr lang="ru-RU" b="1" dirty="0" smtClean="0"/>
          </a:p>
          <a:p>
            <a:pPr>
              <a:buNone/>
            </a:pPr>
            <a:r>
              <a:rPr lang="ru-RU" sz="1100" b="1" dirty="0" smtClean="0"/>
              <a:t> </a:t>
            </a:r>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r>
              <a:rPr lang="ru-RU" sz="1100" b="1" dirty="0" smtClean="0"/>
              <a:t>  </a:t>
            </a:r>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endParaRPr lang="ru-RU" sz="1100" b="1" dirty="0" smtClean="0"/>
          </a:p>
          <a:p>
            <a:pPr>
              <a:buNone/>
            </a:pPr>
            <a:endParaRPr lang="ru-RU" sz="1100" dirty="0"/>
          </a:p>
        </p:txBody>
      </p:sp>
      <p:sp>
        <p:nvSpPr>
          <p:cNvPr id="2" name="Заголовок 1"/>
          <p:cNvSpPr>
            <a:spLocks noGrp="1"/>
          </p:cNvSpPr>
          <p:nvPr>
            <p:ph type="title"/>
          </p:nvPr>
        </p:nvSpPr>
        <p:spPr>
          <a:xfrm>
            <a:off x="457200" y="548680"/>
            <a:ext cx="8229600" cy="360040"/>
          </a:xfrm>
        </p:spPr>
        <p:txBody>
          <a:bodyPr>
            <a:normAutofit fontScale="90000"/>
          </a:bodyPr>
          <a:lstStyle/>
          <a:p>
            <a:pPr algn="ctr"/>
            <a:r>
              <a:rPr lang="ru-RU" sz="2400" b="1" dirty="0" smtClean="0">
                <a:latin typeface="Times New Roman" panose="02020603050405020304" pitchFamily="18" charset="0"/>
                <a:cs typeface="Times New Roman" panose="02020603050405020304" pitchFamily="18" charset="0"/>
              </a:rPr>
              <a:t>ФОРМУЛЫ РАСЧЕТА ПРИБЫЛИ</a:t>
            </a:r>
            <a:endParaRPr lang="ru-RU" sz="2400" b="1"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683568" y="1052736"/>
            <a:ext cx="3168352"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b="1" dirty="0" smtClean="0">
                <a:solidFill>
                  <a:schemeClr val="tx2">
                    <a:lumMod val="75000"/>
                  </a:schemeClr>
                </a:solidFill>
                <a:latin typeface="Times New Roman" panose="02020603050405020304" pitchFamily="18" charset="0"/>
                <a:cs typeface="Times New Roman" panose="02020603050405020304" pitchFamily="18" charset="0"/>
              </a:rPr>
              <a:t>ПРИБЫЛЬ ДО НАЛОГООБЛОЖЕНИЯ ПО БУХУЧЕТУ</a:t>
            </a:r>
            <a:endParaRPr lang="ru-RU"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5076056" y="1052736"/>
            <a:ext cx="3528392" cy="10081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НАЛОГООБЛАГАЕМЫЙ ДОХОД </a:t>
            </a:r>
          </a:p>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ПО НАЛОГОВОМУ УЧЕТУ</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47" name="Равно 46"/>
          <p:cNvSpPr/>
          <p:nvPr/>
        </p:nvSpPr>
        <p:spPr>
          <a:xfrm>
            <a:off x="3923928" y="4293096"/>
            <a:ext cx="914400" cy="360040"/>
          </a:xfrm>
          <a:prstGeom prst="mathEqual">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49" name="Прямая соединительная линия 48"/>
          <p:cNvCxnSpPr/>
          <p:nvPr/>
        </p:nvCxnSpPr>
        <p:spPr>
          <a:xfrm flipH="1">
            <a:off x="4067944" y="3933056"/>
            <a:ext cx="576064" cy="1080120"/>
          </a:xfrm>
          <a:prstGeom prst="line">
            <a:avLst/>
          </a:prstGeom>
          <a:ln w="3175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Минус 21"/>
          <p:cNvSpPr/>
          <p:nvPr/>
        </p:nvSpPr>
        <p:spPr>
          <a:xfrm>
            <a:off x="1907704" y="2204864"/>
            <a:ext cx="576064" cy="72008"/>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Минус 22"/>
          <p:cNvSpPr/>
          <p:nvPr/>
        </p:nvSpPr>
        <p:spPr>
          <a:xfrm>
            <a:off x="6444208" y="2204864"/>
            <a:ext cx="576064" cy="72008"/>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Минус 29"/>
          <p:cNvSpPr/>
          <p:nvPr/>
        </p:nvSpPr>
        <p:spPr>
          <a:xfrm rot="5400000">
            <a:off x="2074579" y="3550157"/>
            <a:ext cx="576064" cy="45719"/>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Минус 30"/>
          <p:cNvSpPr/>
          <p:nvPr/>
        </p:nvSpPr>
        <p:spPr>
          <a:xfrm rot="5400000">
            <a:off x="1943708" y="3537012"/>
            <a:ext cx="576064" cy="72008"/>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ик 37"/>
          <p:cNvSpPr/>
          <p:nvPr/>
        </p:nvSpPr>
        <p:spPr>
          <a:xfrm>
            <a:off x="1115616" y="2348880"/>
            <a:ext cx="2304256" cy="9361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КПН</a:t>
            </a:r>
          </a:p>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 по 100.00 форме</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9" name="Прямоугольник 38"/>
          <p:cNvSpPr/>
          <p:nvPr/>
        </p:nvSpPr>
        <p:spPr>
          <a:xfrm>
            <a:off x="5724128" y="2348880"/>
            <a:ext cx="2304256" cy="9361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КПН</a:t>
            </a:r>
          </a:p>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 по 100.00 форме</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41" name="Прямоугольник 40"/>
          <p:cNvSpPr/>
          <p:nvPr/>
        </p:nvSpPr>
        <p:spPr>
          <a:xfrm>
            <a:off x="611560" y="3933056"/>
            <a:ext cx="3168352"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b="1" dirty="0" smtClean="0">
                <a:solidFill>
                  <a:schemeClr val="tx2">
                    <a:lumMod val="75000"/>
                  </a:schemeClr>
                </a:solidFill>
                <a:latin typeface="Times New Roman" panose="02020603050405020304" pitchFamily="18" charset="0"/>
                <a:cs typeface="Times New Roman" panose="02020603050405020304" pitchFamily="18" charset="0"/>
              </a:rPr>
              <a:t>ЧИСТАЯ ПРИБЫЛЬ </a:t>
            </a:r>
          </a:p>
          <a:p>
            <a:pPr algn="ctr"/>
            <a:r>
              <a:rPr lang="ru-RU" b="1" dirty="0" smtClean="0">
                <a:solidFill>
                  <a:schemeClr val="tx2">
                    <a:lumMod val="75000"/>
                  </a:schemeClr>
                </a:solidFill>
                <a:latin typeface="Times New Roman" panose="02020603050405020304" pitchFamily="18" charset="0"/>
                <a:cs typeface="Times New Roman" panose="02020603050405020304" pitchFamily="18" charset="0"/>
              </a:rPr>
              <a:t> ПО БУХУЧЕТУ</a:t>
            </a:r>
            <a:endParaRPr lang="ru-RU"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45" name="Прямоугольник 44"/>
          <p:cNvSpPr/>
          <p:nvPr/>
        </p:nvSpPr>
        <p:spPr>
          <a:xfrm>
            <a:off x="5220072" y="3861048"/>
            <a:ext cx="3312368" cy="10081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ЧИСТАЯ ПРИБЫЛЬ</a:t>
            </a:r>
          </a:p>
          <a:p>
            <a:pPr algn="ct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 ПО НАЛОГОВОМУ УЧЕТУ</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46" name="Минус 45"/>
          <p:cNvSpPr/>
          <p:nvPr/>
        </p:nvSpPr>
        <p:spPr>
          <a:xfrm rot="5400000">
            <a:off x="6539075" y="3550157"/>
            <a:ext cx="576064" cy="45719"/>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Минус 47"/>
          <p:cNvSpPr/>
          <p:nvPr/>
        </p:nvSpPr>
        <p:spPr>
          <a:xfrm rot="5400000">
            <a:off x="6395059" y="3550157"/>
            <a:ext cx="576064" cy="45719"/>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52" name="Прямая со стрелкой 51"/>
          <p:cNvCxnSpPr/>
          <p:nvPr/>
        </p:nvCxnSpPr>
        <p:spPr>
          <a:xfrm>
            <a:off x="2267744" y="4941168"/>
            <a:ext cx="0" cy="648072"/>
          </a:xfrm>
          <a:prstGeom prst="straightConnector1">
            <a:avLst/>
          </a:prstGeom>
          <a:ln w="25400" cmpd="sng">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115616" y="5661248"/>
            <a:ext cx="6840760" cy="830997"/>
          </a:xfrm>
          <a:prstGeom prst="rect">
            <a:avLst/>
          </a:prstGeom>
          <a:noFill/>
        </p:spPr>
        <p:txBody>
          <a:bodyPr wrap="square" rtlCol="0">
            <a:spAutoFit/>
          </a:bodyPr>
          <a:lstStyle/>
          <a:p>
            <a:pPr algn="ctr"/>
            <a:r>
              <a:rPr lang="ru-RU" sz="2400" b="1" dirty="0" smtClean="0">
                <a:solidFill>
                  <a:schemeClr val="tx1">
                    <a:lumMod val="75000"/>
                    <a:lumOff val="25000"/>
                  </a:schemeClr>
                </a:solidFill>
                <a:latin typeface="Times New Roman" panose="02020603050405020304" pitchFamily="18" charset="0"/>
                <a:cs typeface="Times New Roman" panose="02020603050405020304" pitchFamily="18" charset="0"/>
              </a:rPr>
              <a:t>ОТРАЖАЕТСЯ В ОТЧЕТЕ О ПРИБЫЛЯХ И УБЫТКАХ</a:t>
            </a:r>
            <a:endParaRPr lang="ru-RU" sz="24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0214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47931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2400236115"/>
              </p:ext>
            </p:extLst>
          </p:nvPr>
        </p:nvGraphicFramePr>
        <p:xfrm>
          <a:off x="323528" y="270264"/>
          <a:ext cx="8568951" cy="5975436"/>
        </p:xfrm>
        <a:graphic>
          <a:graphicData uri="http://schemas.openxmlformats.org/drawingml/2006/table">
            <a:tbl>
              <a:tblPr firstRow="1" bandRow="1">
                <a:tableStyleId>{5C22544A-7EE6-4342-B048-85BDC9FD1C3A}</a:tableStyleId>
              </a:tblPr>
              <a:tblGrid>
                <a:gridCol w="2856317"/>
                <a:gridCol w="2856317"/>
                <a:gridCol w="2856317"/>
              </a:tblGrid>
              <a:tr h="1430544">
                <a:tc gridSpan="3">
                  <a:txBody>
                    <a:bodyPr/>
                    <a:lstStyle/>
                    <a:p>
                      <a:pPr algn="ctr"/>
                      <a:r>
                        <a:rPr kumimoji="0" lang="ru-RU" sz="3600" b="1" kern="1200" dirty="0" smtClean="0">
                          <a:solidFill>
                            <a:schemeClr val="lt1"/>
                          </a:solidFill>
                          <a:latin typeface="Times New Roman" panose="02020603050405020304" pitchFamily="18" charset="0"/>
                          <a:ea typeface="+mn-ea"/>
                          <a:cs typeface="Times New Roman" panose="02020603050405020304" pitchFamily="18" charset="0"/>
                        </a:rPr>
                        <a:t>Сумма  КПН, исчисленная</a:t>
                      </a:r>
                      <a:r>
                        <a:rPr kumimoji="0" lang="ru-RU" sz="3600" b="1" kern="1200" baseline="0" dirty="0" smtClean="0">
                          <a:solidFill>
                            <a:schemeClr val="lt1"/>
                          </a:solidFill>
                          <a:latin typeface="Times New Roman" panose="02020603050405020304" pitchFamily="18" charset="0"/>
                          <a:ea typeface="+mn-ea"/>
                          <a:cs typeface="Times New Roman" panose="02020603050405020304" pitchFamily="18" charset="0"/>
                        </a:rPr>
                        <a:t> </a:t>
                      </a:r>
                      <a:r>
                        <a:rPr kumimoji="0" lang="ru-RU" sz="3600" b="1" kern="1200" dirty="0" smtClean="0">
                          <a:solidFill>
                            <a:schemeClr val="lt1"/>
                          </a:solidFill>
                          <a:latin typeface="Times New Roman" panose="02020603050405020304" pitchFamily="18" charset="0"/>
                          <a:ea typeface="+mn-ea"/>
                          <a:cs typeface="Times New Roman" panose="02020603050405020304" pitchFamily="18" charset="0"/>
                        </a:rPr>
                        <a:t> по 100.00 форме отражается 3 раза:</a:t>
                      </a:r>
                      <a:endParaRPr lang="ru-RU" sz="36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dirty="0"/>
                    </a:p>
                  </a:txBody>
                  <a:tcPr/>
                </a:tc>
              </a:tr>
              <a:tr h="1790401">
                <a:tc>
                  <a:txBody>
                    <a:bodyPr/>
                    <a:lstStyle/>
                    <a:p>
                      <a:pPr algn="ctr"/>
                      <a:r>
                        <a:rPr lang="ru-RU" sz="2800" b="1" dirty="0" smtClean="0">
                          <a:latin typeface="Times New Roman" panose="02020603050405020304" pitchFamily="18" charset="0"/>
                          <a:cs typeface="Times New Roman" panose="02020603050405020304" pitchFamily="18" charset="0"/>
                        </a:rPr>
                        <a:t> В</a:t>
                      </a:r>
                    </a:p>
                    <a:p>
                      <a:pPr algn="ctr"/>
                      <a:r>
                        <a:rPr lang="ru-RU" sz="2800" b="1" dirty="0" smtClean="0">
                          <a:latin typeface="Times New Roman" panose="02020603050405020304" pitchFamily="18" charset="0"/>
                          <a:cs typeface="Times New Roman" panose="02020603050405020304" pitchFamily="18" charset="0"/>
                        </a:rPr>
                        <a:t> Налоговом</a:t>
                      </a:r>
                      <a:r>
                        <a:rPr lang="ru-RU" sz="2800" b="1" baseline="0" dirty="0" smtClean="0">
                          <a:latin typeface="Times New Roman" panose="02020603050405020304" pitchFamily="18" charset="0"/>
                          <a:cs typeface="Times New Roman" panose="02020603050405020304" pitchFamily="18" charset="0"/>
                        </a:rPr>
                        <a:t> учете</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ru-RU" sz="2800" b="1" dirty="0" smtClean="0">
                          <a:latin typeface="Times New Roman" panose="02020603050405020304" pitchFamily="18" charset="0"/>
                          <a:cs typeface="Times New Roman" panose="02020603050405020304" pitchFamily="18" charset="0"/>
                        </a:rPr>
                        <a:t>В Бухгалтерском учете</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ru-RU" sz="2800" b="1" dirty="0" smtClean="0">
                          <a:latin typeface="Times New Roman" panose="02020603050405020304" pitchFamily="18" charset="0"/>
                          <a:cs typeface="Times New Roman" panose="02020603050405020304" pitchFamily="18" charset="0"/>
                        </a:rPr>
                        <a:t>В</a:t>
                      </a:r>
                    </a:p>
                    <a:p>
                      <a:pPr algn="ctr"/>
                      <a:r>
                        <a:rPr lang="ru-RU" sz="2800" b="1" baseline="0" dirty="0" smtClean="0">
                          <a:latin typeface="Times New Roman" panose="02020603050405020304" pitchFamily="18" charset="0"/>
                          <a:cs typeface="Times New Roman" panose="02020603050405020304" pitchFamily="18" charset="0"/>
                        </a:rPr>
                        <a:t> Финансовой отчетности</a:t>
                      </a:r>
                      <a:endParaRPr lang="ru-RU" sz="2800" b="1" dirty="0">
                        <a:latin typeface="Times New Roman" panose="02020603050405020304" pitchFamily="18" charset="0"/>
                        <a:cs typeface="Times New Roman" panose="02020603050405020304" pitchFamily="18" charset="0"/>
                      </a:endParaRPr>
                    </a:p>
                  </a:txBody>
                  <a:tcPr/>
                </a:tc>
              </a:tr>
              <a:tr h="2754491">
                <a:tc>
                  <a:txBody>
                    <a:bodyPr/>
                    <a:lstStyle/>
                    <a:p>
                      <a:pPr algn="ctr"/>
                      <a:r>
                        <a:rPr lang="ru-RU" sz="2800" b="1" dirty="0" smtClean="0">
                          <a:latin typeface="Times New Roman" panose="02020603050405020304" pitchFamily="18" charset="0"/>
                          <a:cs typeface="Times New Roman" panose="02020603050405020304" pitchFamily="18" charset="0"/>
                        </a:rPr>
                        <a:t>1. В Декларации по КПН</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kumimoji="0" lang="ru-RU" sz="2800" b="1" kern="1200" dirty="0" smtClean="0">
                          <a:solidFill>
                            <a:schemeClr val="dk1"/>
                          </a:solidFill>
                          <a:latin typeface="Times New Roman" panose="02020603050405020304" pitchFamily="18" charset="0"/>
                          <a:ea typeface="+mn-ea"/>
                          <a:cs typeface="Times New Roman" panose="02020603050405020304" pitchFamily="18" charset="0"/>
                        </a:rPr>
                        <a:t>2. По счету 7710 «Расходы по корпоративному подоходному налогу»</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ru-RU" sz="2800" b="1" dirty="0" smtClean="0">
                          <a:latin typeface="Times New Roman" panose="02020603050405020304" pitchFamily="18" charset="0"/>
                          <a:cs typeface="Times New Roman" panose="02020603050405020304" pitchFamily="18" charset="0"/>
                        </a:rPr>
                        <a:t>3. Отчет о Прибылях и Убытках</a:t>
                      </a:r>
                      <a:endParaRPr lang="ru-RU" sz="2800" b="1" dirty="0">
                        <a:latin typeface="Times New Roman" panose="02020603050405020304" pitchFamily="18" charset="0"/>
                        <a:cs typeface="Times New Roman" panose="02020603050405020304" pitchFamily="18" charset="0"/>
                      </a:endParaRPr>
                    </a:p>
                  </a:txBody>
                  <a:tcPr/>
                </a:tc>
              </a:tr>
            </a:tbl>
          </a:graphicData>
        </a:graphic>
      </p:graphicFrame>
      <p:sp>
        <p:nvSpPr>
          <p:cNvPr id="2" name="Заголовок 1"/>
          <p:cNvSpPr>
            <a:spLocks noGrp="1"/>
          </p:cNvSpPr>
          <p:nvPr>
            <p:ph type="title"/>
          </p:nvPr>
        </p:nvSpPr>
        <p:spPr/>
        <p:txBody>
          <a:bodyPr/>
          <a:lstStyle/>
          <a:p>
            <a:endParaRPr lang="ru-RU"/>
          </a:p>
        </p:txBody>
      </p:sp>
      <p:sp>
        <p:nvSpPr>
          <p:cNvPr id="34818" name="AutoShape 2"/>
          <p:cNvSpPr>
            <a:spLocks noChangeArrowheads="1"/>
          </p:cNvSpPr>
          <p:nvPr/>
        </p:nvSpPr>
        <p:spPr bwMode="auto">
          <a:xfrm>
            <a:off x="611560" y="6069004"/>
            <a:ext cx="3744416" cy="576064"/>
          </a:xfrm>
          <a:prstGeom prst="curvedUpArrow">
            <a:avLst>
              <a:gd name="adj1" fmla="val 58851"/>
              <a:gd name="adj2" fmla="val 108430"/>
              <a:gd name="adj3" fmla="val 33333"/>
            </a:avLst>
          </a:prstGeom>
          <a:solidFill>
            <a:srgbClr val="FFFFFF"/>
          </a:solidFill>
          <a:ln w="222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4819" name="AutoShape 3"/>
          <p:cNvSpPr>
            <a:spLocks noChangeArrowheads="1"/>
          </p:cNvSpPr>
          <p:nvPr/>
        </p:nvSpPr>
        <p:spPr bwMode="auto">
          <a:xfrm flipV="1">
            <a:off x="4932041" y="6069004"/>
            <a:ext cx="3331504" cy="662676"/>
          </a:xfrm>
          <a:prstGeom prst="curvedDownArrow">
            <a:avLst>
              <a:gd name="adj1" fmla="val 31411"/>
              <a:gd name="adj2" fmla="val 71234"/>
              <a:gd name="adj3" fmla="val 32421"/>
            </a:avLst>
          </a:prstGeom>
          <a:solidFill>
            <a:srgbClr val="FFFFFF"/>
          </a:solidFill>
          <a:ln w="222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9144265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251520" y="620688"/>
            <a:ext cx="8640960" cy="792088"/>
          </a:xfrm>
        </p:spPr>
        <p:txBody>
          <a:bodyPr>
            <a:normAutofit fontScale="90000"/>
          </a:bodyPr>
          <a:lstStyle/>
          <a:p>
            <a:r>
              <a:rPr lang="ru-RU" sz="3100" b="1" dirty="0" smtClean="0">
                <a:latin typeface="Times New Roman" panose="02020603050405020304" pitchFamily="18" charset="0"/>
                <a:cs typeface="Times New Roman" panose="02020603050405020304" pitchFamily="18" charset="0"/>
              </a:rPr>
              <a:t>В Налоговом учете(Декларация по КПН)</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endParaRPr lang="ru-RU" dirty="0"/>
          </a:p>
        </p:txBody>
      </p:sp>
      <p:pic>
        <p:nvPicPr>
          <p:cNvPr id="13314"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0" y="836613"/>
            <a:ext cx="8642350"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365" y="2996952"/>
            <a:ext cx="864096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Прямоугольник 6"/>
          <p:cNvSpPr/>
          <p:nvPr/>
        </p:nvSpPr>
        <p:spPr>
          <a:xfrm>
            <a:off x="260906" y="2060195"/>
            <a:ext cx="8631574" cy="1508105"/>
          </a:xfrm>
          <a:prstGeom prst="rect">
            <a:avLst/>
          </a:prstGeom>
        </p:spPr>
        <p:txBody>
          <a:bodyPr wrap="square">
            <a:spAutoFit/>
          </a:bodyPr>
          <a:lstStyle/>
          <a:p>
            <a:pPr algn="ctr"/>
            <a:r>
              <a:rPr lang="ru-RU" sz="2800" b="1" dirty="0">
                <a:solidFill>
                  <a:srgbClr val="FFFFFF"/>
                </a:solidFill>
                <a:latin typeface="Times New Roman" panose="02020603050405020304" pitchFamily="18" charset="0"/>
                <a:ea typeface="+mj-ea"/>
                <a:cs typeface="Times New Roman" panose="02020603050405020304" pitchFamily="18" charset="0"/>
              </a:rPr>
              <a:t>В Бухгалтерском </a:t>
            </a:r>
            <a:r>
              <a:rPr lang="ru-RU" sz="2800" b="1" dirty="0" smtClean="0">
                <a:solidFill>
                  <a:srgbClr val="FFFFFF"/>
                </a:solidFill>
                <a:latin typeface="Times New Roman" panose="02020603050405020304" pitchFamily="18" charset="0"/>
                <a:ea typeface="+mj-ea"/>
                <a:cs typeface="Times New Roman" panose="02020603050405020304" pitchFamily="18" charset="0"/>
              </a:rPr>
              <a:t>учете (Оборотно-сальдовая ведомость)</a:t>
            </a:r>
            <a:endParaRPr lang="ru-RU" sz="2800" b="1" dirty="0">
              <a:solidFill>
                <a:srgbClr val="FFFFFF"/>
              </a:solidFill>
              <a:latin typeface="Times New Roman" panose="02020603050405020304" pitchFamily="18" charset="0"/>
              <a:ea typeface="+mj-ea"/>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endParaRPr lang="ru-RU" dirty="0"/>
          </a:p>
        </p:txBody>
      </p:sp>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365" y="5373216"/>
            <a:ext cx="8640960"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Прямоугольник 10"/>
          <p:cNvSpPr/>
          <p:nvPr/>
        </p:nvSpPr>
        <p:spPr>
          <a:xfrm>
            <a:off x="281366" y="4369167"/>
            <a:ext cx="8640959" cy="1508105"/>
          </a:xfrm>
          <a:prstGeom prst="rect">
            <a:avLst/>
          </a:prstGeom>
        </p:spPr>
        <p:txBody>
          <a:bodyPr wrap="square">
            <a:spAutoFit/>
          </a:bodyPr>
          <a:lstStyle/>
          <a:p>
            <a:pPr algn="ctr"/>
            <a:r>
              <a:rPr lang="ru-RU" sz="2800" b="1" dirty="0" smtClean="0">
                <a:solidFill>
                  <a:schemeClr val="bg1"/>
                </a:solidFill>
                <a:latin typeface="Times New Roman" panose="02020603050405020304" pitchFamily="18" charset="0"/>
                <a:cs typeface="Times New Roman" panose="02020603050405020304" pitchFamily="18" charset="0"/>
              </a:rPr>
              <a:t>В Финансовой отчетности(Отчет о Прибылях и убытках)</a:t>
            </a:r>
          </a:p>
          <a:p>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371809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2132856"/>
            <a:ext cx="8784976" cy="4464496"/>
          </a:xfrm>
        </p:spPr>
        <p:txBody>
          <a:bodyPr>
            <a:noAutofit/>
          </a:bodyPr>
          <a:lstStyle/>
          <a:p>
            <a:pPr marL="0" indent="0" fontAlgn="t">
              <a:buNone/>
            </a:pPr>
            <a:r>
              <a:rPr lang="ru-RU" b="1" dirty="0" smtClean="0">
                <a:latin typeface="Times New Roman" panose="02020603050405020304" pitchFamily="18" charset="0"/>
                <a:cs typeface="Times New Roman" panose="02020603050405020304" pitchFamily="18" charset="0"/>
              </a:rPr>
              <a:t>Доход, получаемый </a:t>
            </a:r>
            <a:r>
              <a:rPr lang="ru-RU" b="1" dirty="0">
                <a:latin typeface="Times New Roman" panose="02020603050405020304" pitchFamily="18" charset="0"/>
                <a:cs typeface="Times New Roman" panose="02020603050405020304" pitchFamily="18" charset="0"/>
              </a:rPr>
              <a:t>акционером, участником, учредителем или их взаимосвязанной стороной от юридического лица в виде:</a:t>
            </a:r>
          </a:p>
          <a:p>
            <a:pPr algn="just" fontAlgn="t"/>
            <a:r>
              <a:rPr lang="ru-RU" dirty="0">
                <a:latin typeface="Times New Roman" panose="02020603050405020304" pitchFamily="18" charset="0"/>
                <a:cs typeface="Times New Roman" panose="02020603050405020304" pitchFamily="18" charset="0"/>
              </a:rPr>
              <a:t>положительной разницы между рыночной ценой товаров, работ, услуг и ценой, по которой такие товары, работы, услуги реализованы акционеру, участнику, учредителю или их взаимосвязанной стороне;</a:t>
            </a:r>
          </a:p>
          <a:p>
            <a:pPr algn="just" fontAlgn="t"/>
            <a:endParaRPr lang="ru-RU" dirty="0">
              <a:latin typeface="Times New Roman" panose="02020603050405020304" pitchFamily="18" charset="0"/>
              <a:cs typeface="Times New Roman" panose="02020603050405020304" pitchFamily="18" charset="0"/>
            </a:endParaRPr>
          </a:p>
          <a:p>
            <a:pPr algn="just" fontAlgn="t"/>
            <a:r>
              <a:rPr lang="ru-RU" dirty="0">
                <a:latin typeface="Times New Roman" panose="02020603050405020304" pitchFamily="18" charset="0"/>
                <a:cs typeface="Times New Roman" panose="02020603050405020304" pitchFamily="18" charset="0"/>
              </a:rPr>
              <a:t>отрицательной разницы между рыночной ценой товаров, работ, услуг и ценой, по которой такие товары, работы, услуги приобретены у акционера, участника, учредителя или их взаимосвязанной стороны;</a:t>
            </a:r>
          </a:p>
          <a:p>
            <a:pPr fontAlgn="t"/>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bodyPr>
          <a:lstStyle/>
          <a:p>
            <a:r>
              <a:rPr lang="ru-RU" sz="3600" b="1" dirty="0">
                <a:latin typeface="Times New Roman" panose="02020603050405020304" pitchFamily="18" charset="0"/>
                <a:cs typeface="Times New Roman" panose="02020603050405020304" pitchFamily="18" charset="0"/>
              </a:rPr>
              <a:t>Статья 12. Основные понятия, применяемые в </a:t>
            </a:r>
            <a:r>
              <a:rPr lang="ru-RU" sz="3600" b="1" dirty="0" smtClean="0">
                <a:latin typeface="Times New Roman" panose="02020603050405020304" pitchFamily="18" charset="0"/>
                <a:cs typeface="Times New Roman" panose="02020603050405020304" pitchFamily="18" charset="0"/>
              </a:rPr>
              <a:t>налоговом </a:t>
            </a:r>
            <a:r>
              <a:rPr lang="ru-RU" sz="3600" b="1" dirty="0">
                <a:latin typeface="Times New Roman" panose="02020603050405020304" pitchFamily="18" charset="0"/>
                <a:cs typeface="Times New Roman" panose="02020603050405020304" pitchFamily="18" charset="0"/>
              </a:rPr>
              <a:t>Кодексе</a:t>
            </a:r>
          </a:p>
        </p:txBody>
      </p:sp>
    </p:spTree>
    <p:extLst>
      <p:ext uri="{BB962C8B-B14F-4D97-AF65-F5344CB8AC3E}">
        <p14:creationId xmlns:p14="http://schemas.microsoft.com/office/powerpoint/2010/main" val="13367118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06875577"/>
              </p:ext>
            </p:extLst>
          </p:nvPr>
        </p:nvGraphicFramePr>
        <p:xfrm>
          <a:off x="-1" y="620688"/>
          <a:ext cx="9144001" cy="6184535"/>
        </p:xfrm>
        <a:graphic>
          <a:graphicData uri="http://schemas.openxmlformats.org/drawingml/2006/table">
            <a:tbl>
              <a:tblPr firstRow="1" firstCol="1" bandRow="1">
                <a:tableStyleId>{5C22544A-7EE6-4342-B048-85BDC9FD1C3A}</a:tableStyleId>
              </a:tblPr>
              <a:tblGrid>
                <a:gridCol w="2992582"/>
                <a:gridCol w="2750757"/>
                <a:gridCol w="3400662"/>
              </a:tblGrid>
              <a:tr h="426162">
                <a:tc>
                  <a:txBody>
                    <a:bodyPr/>
                    <a:lstStyle/>
                    <a:p>
                      <a:pPr algn="ctr">
                        <a:lnSpc>
                          <a:spcPct val="115000"/>
                        </a:lnSpc>
                        <a:spcAft>
                          <a:spcPts val="1000"/>
                        </a:spcAft>
                      </a:pPr>
                      <a:r>
                        <a:rPr lang="ru-RU" sz="2400" dirty="0">
                          <a:effectLst/>
                          <a:latin typeface="Times New Roman" panose="02020603050405020304" pitchFamily="18" charset="0"/>
                          <a:cs typeface="Times New Roman" panose="02020603050405020304" pitchFamily="18" charset="0"/>
                        </a:rPr>
                        <a:t>Объект учета </a:t>
                      </a:r>
                      <a:endParaRPr lang="ru-RU" sz="2400" dirty="0">
                        <a:effectLst/>
                        <a:latin typeface="Times New Roman" panose="02020603050405020304" pitchFamily="18" charset="0"/>
                        <a:ea typeface="Calibri"/>
                        <a:cs typeface="Times New Roman" panose="02020603050405020304" pitchFamily="18" charset="0"/>
                      </a:endParaRPr>
                    </a:p>
                  </a:txBody>
                  <a:tcPr marL="14647" marR="14647" marT="14647" marB="14647"/>
                </a:tc>
                <a:tc gridSpan="2">
                  <a:txBody>
                    <a:bodyPr/>
                    <a:lstStyle/>
                    <a:p>
                      <a:pPr algn="l"/>
                      <a:endParaRPr lang="ru-RU" sz="1800" dirty="0">
                        <a:effectLst/>
                        <a:latin typeface="Times New Roman" panose="02020603050405020304" pitchFamily="18" charset="0"/>
                        <a:cs typeface="Times New Roman" panose="02020603050405020304" pitchFamily="18" charset="0"/>
                      </a:endParaRPr>
                    </a:p>
                  </a:txBody>
                  <a:tcPr marL="14647" marR="14647" marT="14647" marB="14647"/>
                </a:tc>
                <a:tc hMerge="1">
                  <a:txBody>
                    <a:bodyPr/>
                    <a:lstStyle/>
                    <a:p>
                      <a:endParaRPr lang="ru-RU"/>
                    </a:p>
                  </a:txBody>
                  <a:tcPr/>
                </a:tc>
              </a:tr>
              <a:tr h="385103">
                <a:tc>
                  <a:txBody>
                    <a:bodyPr/>
                    <a:lstStyle/>
                    <a:p>
                      <a:pPr algn="l"/>
                      <a:endParaRPr lang="ru-RU" sz="1800" dirty="0">
                        <a:effectLst/>
                        <a:latin typeface="Times New Roman" panose="02020603050405020304" pitchFamily="18" charset="0"/>
                        <a:cs typeface="Times New Roman" panose="02020603050405020304" pitchFamily="18" charset="0"/>
                      </a:endParaRPr>
                    </a:p>
                  </a:txBody>
                  <a:tcPr marL="14647" marR="14647" marT="14647" marB="14647"/>
                </a:tc>
                <a:tc>
                  <a:txBody>
                    <a:bodyPr/>
                    <a:lstStyle/>
                    <a:p>
                      <a:pPr algn="ctr">
                        <a:lnSpc>
                          <a:spcPct val="115000"/>
                        </a:lnSpc>
                        <a:spcAft>
                          <a:spcPts val="1000"/>
                        </a:spcAft>
                      </a:pPr>
                      <a:r>
                        <a:rPr lang="ru-RU" sz="1800" b="1" dirty="0">
                          <a:effectLst/>
                          <a:latin typeface="Times New Roman" panose="02020603050405020304" pitchFamily="18" charset="0"/>
                          <a:cs typeface="Times New Roman" panose="02020603050405020304" pitchFamily="18" charset="0"/>
                        </a:rPr>
                        <a:t>Дебет </a:t>
                      </a:r>
                      <a:endParaRPr lang="ru-RU" sz="1800" b="1" dirty="0">
                        <a:effectLst/>
                        <a:latin typeface="Times New Roman" panose="02020603050405020304" pitchFamily="18" charset="0"/>
                        <a:ea typeface="Calibri"/>
                        <a:cs typeface="Times New Roman" panose="02020603050405020304" pitchFamily="18" charset="0"/>
                      </a:endParaRPr>
                    </a:p>
                  </a:txBody>
                  <a:tcPr marL="14647" marR="14647" marT="14647" marB="14647"/>
                </a:tc>
                <a:tc>
                  <a:txBody>
                    <a:bodyPr/>
                    <a:lstStyle/>
                    <a:p>
                      <a:pPr algn="ctr">
                        <a:lnSpc>
                          <a:spcPct val="115000"/>
                        </a:lnSpc>
                        <a:spcAft>
                          <a:spcPts val="1000"/>
                        </a:spcAft>
                      </a:pPr>
                      <a:r>
                        <a:rPr lang="ru-RU" sz="1800" b="1" dirty="0">
                          <a:effectLst/>
                          <a:latin typeface="Times New Roman" panose="02020603050405020304" pitchFamily="18" charset="0"/>
                          <a:cs typeface="Times New Roman" panose="02020603050405020304" pitchFamily="18" charset="0"/>
                        </a:rPr>
                        <a:t>Кредит </a:t>
                      </a:r>
                      <a:endParaRPr lang="ru-RU" sz="1800" b="1" dirty="0">
                        <a:effectLst/>
                        <a:latin typeface="Times New Roman" panose="02020603050405020304" pitchFamily="18" charset="0"/>
                        <a:ea typeface="Calibri"/>
                        <a:cs typeface="Times New Roman" panose="02020603050405020304" pitchFamily="18" charset="0"/>
                      </a:endParaRPr>
                    </a:p>
                  </a:txBody>
                  <a:tcPr marL="14647" marR="14647" marT="14647" marB="14647"/>
                </a:tc>
              </a:tr>
              <a:tr h="1414018">
                <a:tc>
                  <a:txBody>
                    <a:bodyPr/>
                    <a:lstStyle/>
                    <a:p>
                      <a:pPr algn="ctr">
                        <a:lnSpc>
                          <a:spcPct val="115000"/>
                        </a:lnSpc>
                        <a:spcAft>
                          <a:spcPts val="1000"/>
                        </a:spcAft>
                      </a:pPr>
                      <a:r>
                        <a:rPr lang="ru-RU" sz="2400" dirty="0">
                          <a:effectLst/>
                          <a:latin typeface="Times New Roman" panose="02020603050405020304" pitchFamily="18" charset="0"/>
                          <a:cs typeface="Times New Roman" panose="02020603050405020304" pitchFamily="18" charset="0"/>
                        </a:rPr>
                        <a:t>Текущий налог на прибыль </a:t>
                      </a:r>
                      <a:endParaRPr lang="ru-RU" sz="2400" dirty="0">
                        <a:effectLst/>
                        <a:latin typeface="Times New Roman" panose="02020603050405020304" pitchFamily="18" charset="0"/>
                        <a:ea typeface="Calibri"/>
                        <a:cs typeface="Times New Roman" panose="02020603050405020304" pitchFamily="18" charset="0"/>
                      </a:endParaRPr>
                    </a:p>
                  </a:txBody>
                  <a:tcPr marL="14647" marR="14647" marT="14647" marB="14647"/>
                </a:tc>
                <a:tc>
                  <a:txBody>
                    <a:bodyPr/>
                    <a:lstStyle/>
                    <a:p>
                      <a:pPr algn="ctr">
                        <a:lnSpc>
                          <a:spcPct val="115000"/>
                        </a:lnSpc>
                        <a:spcAft>
                          <a:spcPts val="1000"/>
                        </a:spcAft>
                      </a:pPr>
                      <a:r>
                        <a:rPr lang="ru-RU" sz="1800" dirty="0">
                          <a:effectLst/>
                          <a:latin typeface="Times New Roman" panose="02020603050405020304" pitchFamily="18" charset="0"/>
                          <a:cs typeface="Times New Roman" panose="02020603050405020304" pitchFamily="18" charset="0"/>
                        </a:rPr>
                        <a:t>Счет 5510 «Нераспределенная прибыль (непокрытый убыток) отчетного года»</a:t>
                      </a:r>
                      <a:endParaRPr lang="ru-RU" sz="1800" dirty="0">
                        <a:effectLst/>
                        <a:latin typeface="Times New Roman" panose="02020603050405020304" pitchFamily="18" charset="0"/>
                        <a:ea typeface="Calibri"/>
                        <a:cs typeface="Times New Roman" panose="02020603050405020304" pitchFamily="18" charset="0"/>
                      </a:endParaRPr>
                    </a:p>
                  </a:txBody>
                  <a:tcPr marL="14647" marR="14647" marT="14647" marB="14647" anchor="ctr"/>
                </a:tc>
                <a:tc>
                  <a:txBody>
                    <a:bodyPr/>
                    <a:lstStyle/>
                    <a:p>
                      <a:pPr algn="ctr">
                        <a:lnSpc>
                          <a:spcPct val="115000"/>
                        </a:lnSpc>
                        <a:spcAft>
                          <a:spcPts val="1000"/>
                        </a:spcAft>
                      </a:pPr>
                      <a:r>
                        <a:rPr lang="ru-RU" sz="1800">
                          <a:effectLst/>
                          <a:latin typeface="Times New Roman" panose="02020603050405020304" pitchFamily="18" charset="0"/>
                          <a:cs typeface="Times New Roman" panose="02020603050405020304" pitchFamily="18" charset="0"/>
                        </a:rPr>
                        <a:t>Счет 3110 </a:t>
                      </a:r>
                    </a:p>
                    <a:p>
                      <a:pPr algn="ctr">
                        <a:lnSpc>
                          <a:spcPct val="115000"/>
                        </a:lnSpc>
                        <a:spcAft>
                          <a:spcPts val="1000"/>
                        </a:spcAft>
                      </a:pPr>
                      <a:r>
                        <a:rPr lang="ru-RU" sz="1800">
                          <a:effectLst/>
                          <a:latin typeface="Times New Roman" panose="02020603050405020304" pitchFamily="18" charset="0"/>
                          <a:cs typeface="Times New Roman" panose="02020603050405020304" pitchFamily="18" charset="0"/>
                        </a:rPr>
                        <a:t>«Корпоративный подоходный налог подлежащий уплате»</a:t>
                      </a:r>
                      <a:endParaRPr lang="ru-RU" sz="1800">
                        <a:effectLst/>
                        <a:latin typeface="Times New Roman" panose="02020603050405020304" pitchFamily="18" charset="0"/>
                        <a:ea typeface="Calibri"/>
                        <a:cs typeface="Times New Roman" panose="02020603050405020304" pitchFamily="18" charset="0"/>
                      </a:endParaRPr>
                    </a:p>
                  </a:txBody>
                  <a:tcPr marL="14647" marR="14647" marT="14647" marB="14647"/>
                </a:tc>
              </a:tr>
              <a:tr h="1999005">
                <a:tc>
                  <a:txBody>
                    <a:bodyPr/>
                    <a:lstStyle/>
                    <a:p>
                      <a:pPr algn="ctr">
                        <a:lnSpc>
                          <a:spcPct val="115000"/>
                        </a:lnSpc>
                        <a:spcAft>
                          <a:spcPts val="1000"/>
                        </a:spcAft>
                      </a:pPr>
                      <a:r>
                        <a:rPr lang="ru-RU" sz="2400" dirty="0">
                          <a:effectLst/>
                          <a:latin typeface="Times New Roman" panose="02020603050405020304" pitchFamily="18" charset="0"/>
                          <a:cs typeface="Times New Roman" panose="02020603050405020304" pitchFamily="18" charset="0"/>
                        </a:rPr>
                        <a:t>Отложенный налоговый актив </a:t>
                      </a:r>
                      <a:endParaRPr lang="ru-RU" sz="2400" dirty="0">
                        <a:effectLst/>
                        <a:latin typeface="Times New Roman" panose="02020603050405020304" pitchFamily="18" charset="0"/>
                        <a:ea typeface="Calibri"/>
                        <a:cs typeface="Times New Roman" panose="02020603050405020304" pitchFamily="18" charset="0"/>
                      </a:endParaRPr>
                    </a:p>
                  </a:txBody>
                  <a:tcPr marL="14647" marR="14647" marT="14647" marB="14647"/>
                </a:tc>
                <a:tc>
                  <a:txBody>
                    <a:bodyPr/>
                    <a:lstStyle/>
                    <a:p>
                      <a:pPr algn="ctr">
                        <a:lnSpc>
                          <a:spcPct val="115000"/>
                        </a:lnSpc>
                        <a:spcAft>
                          <a:spcPts val="1000"/>
                        </a:spcAft>
                      </a:pPr>
                      <a:r>
                        <a:rPr lang="ru-RU" sz="1800" dirty="0">
                          <a:effectLst/>
                          <a:latin typeface="Times New Roman" panose="02020603050405020304" pitchFamily="18" charset="0"/>
                          <a:cs typeface="Times New Roman" panose="02020603050405020304" pitchFamily="18" charset="0"/>
                        </a:rPr>
                        <a:t>Счет  2810 «Отложенные налоговые активы по корпоративному подоходному налогу»</a:t>
                      </a:r>
                      <a:endParaRPr lang="ru-RU" sz="1800" dirty="0">
                        <a:effectLst/>
                        <a:latin typeface="Times New Roman" panose="02020603050405020304" pitchFamily="18" charset="0"/>
                        <a:ea typeface="Calibri"/>
                        <a:cs typeface="Times New Roman" panose="02020603050405020304" pitchFamily="18" charset="0"/>
                      </a:endParaRPr>
                    </a:p>
                  </a:txBody>
                  <a:tcPr marL="14647" marR="14647" marT="14647" marB="14647" anchor="ctr"/>
                </a:tc>
                <a:tc>
                  <a:txBody>
                    <a:bodyPr/>
                    <a:lstStyle/>
                    <a:p>
                      <a:pPr algn="ctr">
                        <a:lnSpc>
                          <a:spcPct val="115000"/>
                        </a:lnSpc>
                        <a:spcAft>
                          <a:spcPts val="1000"/>
                        </a:spcAft>
                      </a:pPr>
                      <a:r>
                        <a:rPr lang="ru-RU" sz="1800">
                          <a:effectLst/>
                          <a:latin typeface="Times New Roman" panose="02020603050405020304" pitchFamily="18" charset="0"/>
                          <a:cs typeface="Times New Roman" panose="02020603050405020304" pitchFamily="18" charset="0"/>
                        </a:rPr>
                        <a:t>Счет 5510 «Нераспределенная прибыль (непокрытый убыток) отчетного года»</a:t>
                      </a:r>
                      <a:endParaRPr lang="ru-RU" sz="1800">
                        <a:effectLst/>
                        <a:latin typeface="Times New Roman" panose="02020603050405020304" pitchFamily="18" charset="0"/>
                        <a:ea typeface="Calibri"/>
                        <a:cs typeface="Times New Roman" panose="02020603050405020304" pitchFamily="18" charset="0"/>
                      </a:endParaRPr>
                    </a:p>
                  </a:txBody>
                  <a:tcPr marL="14647" marR="14647" marT="14647" marB="14647" anchor="ctr"/>
                </a:tc>
              </a:tr>
              <a:tr h="1936491">
                <a:tc>
                  <a:txBody>
                    <a:bodyPr/>
                    <a:lstStyle/>
                    <a:p>
                      <a:pPr algn="ctr">
                        <a:lnSpc>
                          <a:spcPct val="115000"/>
                        </a:lnSpc>
                        <a:spcAft>
                          <a:spcPts val="1000"/>
                        </a:spcAft>
                      </a:pPr>
                      <a:r>
                        <a:rPr lang="ru-RU" sz="2400" dirty="0">
                          <a:effectLst/>
                          <a:latin typeface="Times New Roman" panose="02020603050405020304" pitchFamily="18" charset="0"/>
                          <a:cs typeface="Times New Roman" panose="02020603050405020304" pitchFamily="18" charset="0"/>
                        </a:rPr>
                        <a:t>Отложенное налоговое обязательство </a:t>
                      </a:r>
                      <a:endParaRPr lang="ru-RU" sz="2400" dirty="0">
                        <a:effectLst/>
                        <a:latin typeface="Times New Roman" panose="02020603050405020304" pitchFamily="18" charset="0"/>
                        <a:ea typeface="Calibri"/>
                        <a:cs typeface="Times New Roman" panose="02020603050405020304" pitchFamily="18" charset="0"/>
                      </a:endParaRPr>
                    </a:p>
                  </a:txBody>
                  <a:tcPr marL="14647" marR="14647" marT="14647" marB="14647"/>
                </a:tc>
                <a:tc>
                  <a:txBody>
                    <a:bodyPr/>
                    <a:lstStyle/>
                    <a:p>
                      <a:pPr algn="ctr">
                        <a:lnSpc>
                          <a:spcPct val="115000"/>
                        </a:lnSpc>
                        <a:spcAft>
                          <a:spcPts val="1000"/>
                        </a:spcAft>
                      </a:pPr>
                      <a:r>
                        <a:rPr lang="ru-RU" sz="1800" dirty="0">
                          <a:effectLst/>
                          <a:latin typeface="Times New Roman" panose="02020603050405020304" pitchFamily="18" charset="0"/>
                          <a:cs typeface="Times New Roman" panose="02020603050405020304" pitchFamily="18" charset="0"/>
                        </a:rPr>
                        <a:t>Счет 5510 «Нераспределенная прибыль (непокрытый убыток) отчетного года»</a:t>
                      </a:r>
                      <a:endParaRPr lang="ru-RU" sz="1800" dirty="0">
                        <a:effectLst/>
                        <a:latin typeface="Times New Roman" panose="02020603050405020304" pitchFamily="18" charset="0"/>
                        <a:ea typeface="Calibri"/>
                        <a:cs typeface="Times New Roman" panose="02020603050405020304" pitchFamily="18" charset="0"/>
                      </a:endParaRPr>
                    </a:p>
                  </a:txBody>
                  <a:tcPr marL="14647" marR="14647" marT="14647" marB="14647" anchor="ctr"/>
                </a:tc>
                <a:tc>
                  <a:txBody>
                    <a:bodyPr/>
                    <a:lstStyle/>
                    <a:p>
                      <a:pPr algn="ctr">
                        <a:lnSpc>
                          <a:spcPct val="115000"/>
                        </a:lnSpc>
                        <a:spcAft>
                          <a:spcPts val="1000"/>
                        </a:spcAft>
                      </a:pPr>
                      <a:r>
                        <a:rPr lang="ru-RU" sz="1800" dirty="0">
                          <a:effectLst/>
                          <a:latin typeface="Times New Roman" panose="02020603050405020304" pitchFamily="18" charset="0"/>
                          <a:cs typeface="Times New Roman" panose="02020603050405020304" pitchFamily="18" charset="0"/>
                        </a:rPr>
                        <a:t>Счет 4310</a:t>
                      </a:r>
                    </a:p>
                    <a:p>
                      <a:pPr algn="ctr">
                        <a:lnSpc>
                          <a:spcPct val="115000"/>
                        </a:lnSpc>
                        <a:spcAft>
                          <a:spcPts val="1000"/>
                        </a:spcAft>
                      </a:pPr>
                      <a:r>
                        <a:rPr lang="ru-RU" sz="1800" dirty="0">
                          <a:effectLst/>
                          <a:latin typeface="Times New Roman" panose="02020603050405020304" pitchFamily="18" charset="0"/>
                          <a:cs typeface="Times New Roman" panose="02020603050405020304" pitchFamily="18" charset="0"/>
                        </a:rPr>
                        <a:t> «Отложенные налоговые обязательства по корпоративному подоходному налогу» </a:t>
                      </a:r>
                      <a:endParaRPr lang="ru-RU" sz="1800" dirty="0">
                        <a:effectLst/>
                        <a:latin typeface="Times New Roman" panose="02020603050405020304" pitchFamily="18" charset="0"/>
                        <a:ea typeface="Calibri"/>
                        <a:cs typeface="Times New Roman" panose="02020603050405020304" pitchFamily="18" charset="0"/>
                      </a:endParaRPr>
                    </a:p>
                  </a:txBody>
                  <a:tcPr marL="14647" marR="14647" marT="14647" marB="14647"/>
                </a:tc>
              </a:tr>
            </a:tbl>
          </a:graphicData>
        </a:graphic>
      </p:graphicFrame>
      <p:sp>
        <p:nvSpPr>
          <p:cNvPr id="5" name="Заголовок 1"/>
          <p:cNvSpPr>
            <a:spLocks noGrp="1"/>
          </p:cNvSpPr>
          <p:nvPr>
            <p:ph type="title"/>
          </p:nvPr>
        </p:nvSpPr>
        <p:spPr>
          <a:xfrm>
            <a:off x="467544" y="116632"/>
            <a:ext cx="8229600" cy="576064"/>
          </a:xfrm>
        </p:spPr>
        <p:txBody>
          <a:bodyPr>
            <a:normAutofit/>
          </a:bodyPr>
          <a:lstStyle/>
          <a:p>
            <a:pPr algn="ctr"/>
            <a:r>
              <a:rPr lang="ru-RU" altLang="ru-RU" sz="2800" b="1" u="sng" dirty="0" smtClean="0">
                <a:latin typeface="Times New Roman" panose="02020603050405020304" pitchFamily="18" charset="0"/>
                <a:cs typeface="Times New Roman" panose="02020603050405020304" pitchFamily="18" charset="0"/>
              </a:rPr>
              <a:t>Расчет чистой прибыли по бухгалтерскому учету</a:t>
            </a:r>
          </a:p>
        </p:txBody>
      </p:sp>
    </p:spTree>
    <p:extLst>
      <p:ext uri="{BB962C8B-B14F-4D97-AF65-F5344CB8AC3E}">
        <p14:creationId xmlns:p14="http://schemas.microsoft.com/office/powerpoint/2010/main" val="11986248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Содержимое 2"/>
          <p:cNvSpPr>
            <a:spLocks noGrp="1"/>
          </p:cNvSpPr>
          <p:nvPr>
            <p:ph idx="1"/>
          </p:nvPr>
        </p:nvSpPr>
        <p:spPr>
          <a:xfrm>
            <a:off x="179388" y="1700213"/>
            <a:ext cx="8507412" cy="4752975"/>
          </a:xfrm>
        </p:spPr>
        <p:txBody>
          <a:bodyPr/>
          <a:lstStyle/>
          <a:p>
            <a:pPr eaLnBrk="1" hangingPunct="1">
              <a:buFont typeface="Arial" charset="0"/>
              <a:buNone/>
            </a:pPr>
            <a:r>
              <a:rPr lang="ru-RU" altLang="ru-RU" b="1" smtClean="0"/>
              <a:t>                          </a:t>
            </a:r>
          </a:p>
          <a:p>
            <a:pPr eaLnBrk="1" hangingPunct="1">
              <a:buFont typeface="Arial" charset="0"/>
              <a:buNone/>
            </a:pPr>
            <a:r>
              <a:rPr lang="ru-RU" altLang="ru-RU" b="1" smtClean="0"/>
              <a:t> </a:t>
            </a:r>
          </a:p>
          <a:p>
            <a:pPr eaLnBrk="1" hangingPunct="1">
              <a:buFont typeface="Arial" charset="0"/>
              <a:buNone/>
            </a:pPr>
            <a:endParaRPr lang="ru-RU" altLang="ru-RU" b="1" smtClean="0"/>
          </a:p>
          <a:p>
            <a:pPr eaLnBrk="1" hangingPunct="1">
              <a:buFont typeface="Arial" charset="0"/>
              <a:buNone/>
            </a:pPr>
            <a:r>
              <a:rPr lang="ru-RU" altLang="ru-RU" sz="1100" b="1" smtClean="0"/>
              <a:t> </a:t>
            </a:r>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r>
              <a:rPr lang="ru-RU" altLang="ru-RU" sz="1100" b="1" smtClean="0"/>
              <a:t>  </a:t>
            </a:r>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b="1" smtClean="0"/>
          </a:p>
          <a:p>
            <a:pPr eaLnBrk="1" hangingPunct="1">
              <a:buFont typeface="Arial" charset="0"/>
              <a:buNone/>
            </a:pPr>
            <a:endParaRPr lang="ru-RU" altLang="ru-RU" sz="1100" smtClean="0"/>
          </a:p>
        </p:txBody>
      </p:sp>
      <p:sp>
        <p:nvSpPr>
          <p:cNvPr id="18" name="Прямоугольник 17"/>
          <p:cNvSpPr/>
          <p:nvPr/>
        </p:nvSpPr>
        <p:spPr>
          <a:xfrm>
            <a:off x="642910" y="428604"/>
            <a:ext cx="3167062" cy="1008062"/>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ru-RU" b="1" dirty="0">
                <a:solidFill>
                  <a:schemeClr val="tx2">
                    <a:lumMod val="75000"/>
                  </a:schemeClr>
                </a:solidFill>
                <a:latin typeface="Arial" charset="0"/>
                <a:cs typeface="Arial" charset="0"/>
              </a:rPr>
              <a:t>ПРИБЫЛЬ ДО НАЛОГООБЛОЖЕНИЯ ПО БУХУЧЕТУ</a:t>
            </a:r>
          </a:p>
        </p:txBody>
      </p:sp>
      <p:sp>
        <p:nvSpPr>
          <p:cNvPr id="19" name="Прямоугольник 18"/>
          <p:cNvSpPr/>
          <p:nvPr/>
        </p:nvSpPr>
        <p:spPr>
          <a:xfrm>
            <a:off x="5000628" y="500042"/>
            <a:ext cx="3527425" cy="10080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000" b="1" dirty="0">
                <a:solidFill>
                  <a:schemeClr val="tx2">
                    <a:lumMod val="75000"/>
                  </a:schemeClr>
                </a:solidFill>
              </a:rPr>
              <a:t>НАЛОГООБЛАГАЕМЫЙ ДОХОД </a:t>
            </a:r>
          </a:p>
          <a:p>
            <a:pPr algn="ctr">
              <a:defRPr/>
            </a:pPr>
            <a:r>
              <a:rPr lang="ru-RU" sz="2000" b="1" dirty="0">
                <a:solidFill>
                  <a:schemeClr val="tx2">
                    <a:lumMod val="75000"/>
                  </a:schemeClr>
                </a:solidFill>
              </a:rPr>
              <a:t>ПО НАЛОГОВОМУ УЧЕТУ</a:t>
            </a:r>
          </a:p>
        </p:txBody>
      </p:sp>
      <p:sp>
        <p:nvSpPr>
          <p:cNvPr id="47" name="Равно 46"/>
          <p:cNvSpPr/>
          <p:nvPr/>
        </p:nvSpPr>
        <p:spPr>
          <a:xfrm>
            <a:off x="3857625" y="5286375"/>
            <a:ext cx="914400" cy="360363"/>
          </a:xfrm>
          <a:prstGeom prst="mathEqual">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cxnSp>
        <p:nvCxnSpPr>
          <p:cNvPr id="49" name="Прямая соединительная линия 48"/>
          <p:cNvCxnSpPr/>
          <p:nvPr/>
        </p:nvCxnSpPr>
        <p:spPr>
          <a:xfrm flipH="1">
            <a:off x="4000500" y="4857750"/>
            <a:ext cx="576263" cy="1079500"/>
          </a:xfrm>
          <a:prstGeom prst="line">
            <a:avLst/>
          </a:prstGeom>
          <a:ln w="3175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Минус 21"/>
          <p:cNvSpPr/>
          <p:nvPr/>
        </p:nvSpPr>
        <p:spPr>
          <a:xfrm flipV="1">
            <a:off x="1928813" y="1571625"/>
            <a:ext cx="576262" cy="285750"/>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23" name="Минус 22"/>
          <p:cNvSpPr/>
          <p:nvPr/>
        </p:nvSpPr>
        <p:spPr>
          <a:xfrm>
            <a:off x="6429375" y="1928813"/>
            <a:ext cx="576263" cy="71437"/>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0" name="Минус 29"/>
          <p:cNvSpPr/>
          <p:nvPr/>
        </p:nvSpPr>
        <p:spPr>
          <a:xfrm rot="5400000">
            <a:off x="2140744" y="3788569"/>
            <a:ext cx="576262" cy="285750"/>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8" name="Прямоугольник 37"/>
          <p:cNvSpPr/>
          <p:nvPr/>
        </p:nvSpPr>
        <p:spPr>
          <a:xfrm>
            <a:off x="1116013" y="1857364"/>
            <a:ext cx="2303462" cy="2714644"/>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1600" b="1" dirty="0">
                <a:solidFill>
                  <a:schemeClr val="tx2">
                    <a:lumMod val="75000"/>
                  </a:schemeClr>
                </a:solidFill>
                <a:latin typeface="Arial" charset="0"/>
                <a:cs typeface="Arial" charset="0"/>
              </a:rPr>
              <a:t>КПН условный(бухгалтерский) </a:t>
            </a:r>
          </a:p>
          <a:p>
            <a:pPr algn="ctr">
              <a:defRPr/>
            </a:pPr>
            <a:r>
              <a:rPr lang="ru-RU" sz="1600" b="1" dirty="0">
                <a:solidFill>
                  <a:schemeClr val="tx2">
                    <a:lumMod val="75000"/>
                  </a:schemeClr>
                </a:solidFill>
                <a:latin typeface="Arial" charset="0"/>
                <a:cs typeface="Arial" charset="0"/>
              </a:rPr>
              <a:t>плюс</a:t>
            </a:r>
          </a:p>
          <a:p>
            <a:pPr algn="ctr">
              <a:defRPr/>
            </a:pPr>
            <a:r>
              <a:rPr lang="ru-RU" sz="1600" b="1" dirty="0">
                <a:solidFill>
                  <a:schemeClr val="tx2">
                    <a:lumMod val="75000"/>
                  </a:schemeClr>
                </a:solidFill>
                <a:latin typeface="Arial" charset="0"/>
                <a:cs typeface="Arial" charset="0"/>
              </a:rPr>
              <a:t>Отложенное налоговое обязательство</a:t>
            </a:r>
          </a:p>
          <a:p>
            <a:pPr algn="ctr">
              <a:defRPr/>
            </a:pPr>
            <a:r>
              <a:rPr lang="ru-RU" sz="1600" b="1" dirty="0">
                <a:solidFill>
                  <a:schemeClr val="tx2">
                    <a:lumMod val="75000"/>
                  </a:schemeClr>
                </a:solidFill>
                <a:latin typeface="Arial" charset="0"/>
                <a:cs typeface="Arial" charset="0"/>
              </a:rPr>
              <a:t>минус</a:t>
            </a:r>
          </a:p>
          <a:p>
            <a:pPr algn="ctr">
              <a:defRPr/>
            </a:pPr>
            <a:r>
              <a:rPr lang="ru-RU" sz="1600" b="1" dirty="0">
                <a:solidFill>
                  <a:schemeClr val="tx2">
                    <a:lumMod val="75000"/>
                  </a:schemeClr>
                </a:solidFill>
                <a:latin typeface="Arial" charset="0"/>
                <a:cs typeface="Arial" charset="0"/>
              </a:rPr>
              <a:t>отложенный налоговый актив</a:t>
            </a:r>
          </a:p>
        </p:txBody>
      </p:sp>
      <p:sp>
        <p:nvSpPr>
          <p:cNvPr id="39" name="Прямоугольник 38"/>
          <p:cNvSpPr/>
          <p:nvPr/>
        </p:nvSpPr>
        <p:spPr>
          <a:xfrm>
            <a:off x="5643570" y="2428868"/>
            <a:ext cx="2303463" cy="1857388"/>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000" b="1" dirty="0">
                <a:solidFill>
                  <a:schemeClr val="tx2">
                    <a:lumMod val="75000"/>
                  </a:schemeClr>
                </a:solidFill>
              </a:rPr>
              <a:t>КПН</a:t>
            </a:r>
          </a:p>
          <a:p>
            <a:pPr algn="ctr">
              <a:defRPr/>
            </a:pPr>
            <a:r>
              <a:rPr lang="ru-RU" sz="2000" b="1" dirty="0">
                <a:solidFill>
                  <a:schemeClr val="tx2">
                    <a:lumMod val="75000"/>
                  </a:schemeClr>
                </a:solidFill>
              </a:rPr>
              <a:t> по 100.00 форме</a:t>
            </a:r>
          </a:p>
        </p:txBody>
      </p:sp>
      <p:sp>
        <p:nvSpPr>
          <p:cNvPr id="41" name="Прямоугольник 40"/>
          <p:cNvSpPr/>
          <p:nvPr/>
        </p:nvSpPr>
        <p:spPr>
          <a:xfrm>
            <a:off x="571472" y="5072074"/>
            <a:ext cx="3168650" cy="100806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ru-RU" b="1" dirty="0">
                <a:solidFill>
                  <a:schemeClr val="tx2">
                    <a:lumMod val="75000"/>
                  </a:schemeClr>
                </a:solidFill>
                <a:latin typeface="Arial" charset="0"/>
                <a:cs typeface="Arial" charset="0"/>
              </a:rPr>
              <a:t>ЧИСТАЯ ПРИБЫЛЬ </a:t>
            </a:r>
          </a:p>
          <a:p>
            <a:pPr algn="ctr">
              <a:defRPr/>
            </a:pPr>
            <a:r>
              <a:rPr lang="ru-RU" b="1" dirty="0">
                <a:solidFill>
                  <a:schemeClr val="tx2">
                    <a:lumMod val="75000"/>
                  </a:schemeClr>
                </a:solidFill>
                <a:latin typeface="Arial" charset="0"/>
                <a:cs typeface="Arial" charset="0"/>
              </a:rPr>
              <a:t> ПО БУХУЧЕТУ</a:t>
            </a:r>
          </a:p>
        </p:txBody>
      </p:sp>
      <p:sp>
        <p:nvSpPr>
          <p:cNvPr id="45" name="Прямоугольник 44"/>
          <p:cNvSpPr/>
          <p:nvPr/>
        </p:nvSpPr>
        <p:spPr>
          <a:xfrm>
            <a:off x="5214942" y="5000636"/>
            <a:ext cx="3313113" cy="100806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000" b="1" dirty="0">
                <a:solidFill>
                  <a:schemeClr val="tx2">
                    <a:lumMod val="75000"/>
                  </a:schemeClr>
                </a:solidFill>
              </a:rPr>
              <a:t>ЧИСТАЯ ПРИБЫЛЬ</a:t>
            </a:r>
          </a:p>
          <a:p>
            <a:pPr algn="ctr">
              <a:defRPr/>
            </a:pPr>
            <a:r>
              <a:rPr lang="ru-RU" sz="2000" b="1" dirty="0">
                <a:solidFill>
                  <a:schemeClr val="tx2">
                    <a:lumMod val="75000"/>
                  </a:schemeClr>
                </a:solidFill>
              </a:rPr>
              <a:t> ПО НАЛОГОВОМУ УЧЕТУ</a:t>
            </a:r>
          </a:p>
        </p:txBody>
      </p:sp>
      <p:sp>
        <p:nvSpPr>
          <p:cNvPr id="46" name="Минус 45"/>
          <p:cNvSpPr/>
          <p:nvPr/>
        </p:nvSpPr>
        <p:spPr>
          <a:xfrm rot="5400000">
            <a:off x="6664326" y="4622800"/>
            <a:ext cx="576262" cy="46037"/>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48" name="Минус 47"/>
          <p:cNvSpPr/>
          <p:nvPr/>
        </p:nvSpPr>
        <p:spPr>
          <a:xfrm rot="5400000">
            <a:off x="6521451" y="4622800"/>
            <a:ext cx="576262" cy="46037"/>
          </a:xfrm>
          <a:prstGeom prst="mathMinu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20" name="Минус 19"/>
          <p:cNvSpPr/>
          <p:nvPr/>
        </p:nvSpPr>
        <p:spPr>
          <a:xfrm rot="5400000">
            <a:off x="1928812" y="4714876"/>
            <a:ext cx="428625" cy="285750"/>
          </a:xfrm>
          <a:prstGeom prst="mathMinus">
            <a:avLst>
              <a:gd name="adj1" fmla="val 2352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25" name="Минус 24"/>
          <p:cNvSpPr/>
          <p:nvPr/>
        </p:nvSpPr>
        <p:spPr>
          <a:xfrm rot="5400000">
            <a:off x="2071687" y="4714876"/>
            <a:ext cx="428625" cy="285750"/>
          </a:xfrm>
          <a:prstGeom prst="mathMinus">
            <a:avLst>
              <a:gd name="adj1" fmla="val 2352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Tree>
    <p:extLst>
      <p:ext uri="{BB962C8B-B14F-4D97-AF65-F5344CB8AC3E}">
        <p14:creationId xmlns:p14="http://schemas.microsoft.com/office/powerpoint/2010/main" val="33667928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1002440"/>
          </a:xfrm>
        </p:spPr>
        <p:txBody>
          <a:bodyPr>
            <a:normAutofit fontScale="90000"/>
          </a:bodyPr>
          <a:lstStyle/>
          <a:p>
            <a:r>
              <a:rPr lang="ru-RU" dirty="0" smtClean="0">
                <a:latin typeface="Times New Roman" panose="02020603050405020304" pitchFamily="18" charset="0"/>
                <a:cs typeface="Times New Roman" panose="02020603050405020304" pitchFamily="18" charset="0"/>
              </a:rPr>
              <a:t>В Налоговом учете(Декларация по КПН)</a:t>
            </a:r>
            <a:endParaRPr lang="ru-RU" dirty="0">
              <a:latin typeface="Times New Roman" panose="02020603050405020304" pitchFamily="18" charset="0"/>
              <a:cs typeface="Times New Roman" panose="02020603050405020304" pitchFamily="18"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69" y="3617113"/>
            <a:ext cx="8784974"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12776"/>
            <a:ext cx="864095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Прямоугольник 5"/>
          <p:cNvSpPr/>
          <p:nvPr/>
        </p:nvSpPr>
        <p:spPr>
          <a:xfrm>
            <a:off x="57640" y="2548669"/>
            <a:ext cx="8631574" cy="3970318"/>
          </a:xfrm>
          <a:prstGeom prst="rect">
            <a:avLst/>
          </a:prstGeom>
        </p:spPr>
        <p:txBody>
          <a:bodyPr wrap="square">
            <a:spAutoFit/>
          </a:bodyPr>
          <a:lstStyle/>
          <a:p>
            <a:pPr algn="ctr"/>
            <a:r>
              <a:rPr lang="ru-RU" sz="2800" b="1" dirty="0">
                <a:solidFill>
                  <a:schemeClr val="tx2"/>
                </a:solidFill>
                <a:latin typeface="Times New Roman" panose="02020603050405020304" pitchFamily="18" charset="0"/>
                <a:ea typeface="+mj-ea"/>
                <a:cs typeface="Times New Roman" panose="02020603050405020304" pitchFamily="18" charset="0"/>
              </a:rPr>
              <a:t>В Бухгалтерском </a:t>
            </a:r>
            <a:r>
              <a:rPr lang="ru-RU" sz="2800" b="1" dirty="0" smtClean="0">
                <a:solidFill>
                  <a:schemeClr val="tx2"/>
                </a:solidFill>
                <a:latin typeface="Times New Roman" panose="02020603050405020304" pitchFamily="18" charset="0"/>
                <a:ea typeface="+mj-ea"/>
                <a:cs typeface="Times New Roman" panose="02020603050405020304" pitchFamily="18" charset="0"/>
              </a:rPr>
              <a:t>учете (Оборотно-сальдовая ведомость)</a:t>
            </a:r>
          </a:p>
          <a:p>
            <a:pPr algn="ctr"/>
            <a:endParaRPr lang="ru-RU" sz="2800" b="1" dirty="0" smtClean="0">
              <a:solidFill>
                <a:schemeClr val="tx2"/>
              </a:solidFill>
              <a:latin typeface="Times New Roman" panose="02020603050405020304" pitchFamily="18" charset="0"/>
              <a:ea typeface="+mj-ea"/>
              <a:cs typeface="Times New Roman" panose="02020603050405020304" pitchFamily="18" charset="0"/>
            </a:endParaRPr>
          </a:p>
          <a:p>
            <a:pPr algn="ctr"/>
            <a:endParaRPr lang="ru-RU" sz="2800" b="1" dirty="0">
              <a:solidFill>
                <a:schemeClr val="tx2"/>
              </a:solidFill>
              <a:latin typeface="Times New Roman" panose="02020603050405020304" pitchFamily="18" charset="0"/>
              <a:ea typeface="+mj-ea"/>
              <a:cs typeface="Times New Roman" panose="02020603050405020304" pitchFamily="18" charset="0"/>
            </a:endParaRPr>
          </a:p>
          <a:p>
            <a:pPr algn="ctr"/>
            <a:endParaRPr lang="ru-RU" sz="2800" b="1" dirty="0" smtClean="0">
              <a:solidFill>
                <a:schemeClr val="tx2"/>
              </a:solidFill>
              <a:latin typeface="Times New Roman" panose="02020603050405020304" pitchFamily="18" charset="0"/>
              <a:ea typeface="+mj-ea"/>
              <a:cs typeface="Times New Roman" panose="02020603050405020304" pitchFamily="18" charset="0"/>
            </a:endParaRPr>
          </a:p>
          <a:p>
            <a:pPr algn="ctr"/>
            <a:endParaRPr lang="ru-RU" sz="2800" b="1" dirty="0">
              <a:solidFill>
                <a:schemeClr val="tx2"/>
              </a:solidFill>
              <a:latin typeface="Times New Roman" panose="02020603050405020304" pitchFamily="18" charset="0"/>
              <a:ea typeface="+mj-ea"/>
              <a:cs typeface="Times New Roman" panose="02020603050405020304" pitchFamily="18" charset="0"/>
            </a:endParaRPr>
          </a:p>
          <a:p>
            <a:pPr algn="ctr"/>
            <a:endParaRPr lang="ru-RU" sz="2800" b="1" dirty="0">
              <a:solidFill>
                <a:schemeClr val="tx2"/>
              </a:solidFill>
              <a:latin typeface="Times New Roman" panose="02020603050405020304" pitchFamily="18" charset="0"/>
              <a:ea typeface="+mj-ea"/>
              <a:cs typeface="Times New Roman" panose="02020603050405020304" pitchFamily="18" charset="0"/>
            </a:endParaRPr>
          </a:p>
          <a:p>
            <a:pPr algn="ctr"/>
            <a:r>
              <a:rPr lang="ru-RU" sz="2800" b="1" dirty="0" smtClean="0">
                <a:solidFill>
                  <a:schemeClr val="tx2"/>
                </a:solidFill>
                <a:latin typeface="Times New Roman" panose="02020603050405020304" pitchFamily="18" charset="0"/>
                <a:cs typeface="Times New Roman" panose="02020603050405020304" pitchFamily="18" charset="0"/>
              </a:rPr>
              <a:t>Чистая прибыль, подлежащая распределению между участниками</a:t>
            </a:r>
            <a:endParaRPr lang="ru-RU" sz="2800" dirty="0">
              <a:solidFill>
                <a:schemeClr val="tx2"/>
              </a:solidFill>
            </a:endParaRPr>
          </a:p>
        </p:txBody>
      </p:sp>
      <p:sp>
        <p:nvSpPr>
          <p:cNvPr id="4" name="Овал 3"/>
          <p:cNvSpPr/>
          <p:nvPr/>
        </p:nvSpPr>
        <p:spPr>
          <a:xfrm>
            <a:off x="5220072" y="2204864"/>
            <a:ext cx="1080120" cy="687611"/>
          </a:xfrm>
          <a:prstGeom prst="ellipse">
            <a:avLst/>
          </a:prstGeom>
          <a:solidFill>
            <a:srgbClr val="7030A0">
              <a:alpha val="0"/>
            </a:srgb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7773128" y="4956966"/>
            <a:ext cx="1368152" cy="687611"/>
          </a:xfrm>
          <a:prstGeom prst="ellipse">
            <a:avLst/>
          </a:prstGeom>
          <a:solidFill>
            <a:srgbClr val="7030A0">
              <a:alpha val="0"/>
            </a:srgb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 стрелкой 6"/>
          <p:cNvCxnSpPr/>
          <p:nvPr/>
        </p:nvCxnSpPr>
        <p:spPr>
          <a:xfrm flipH="1">
            <a:off x="1428798" y="5300771"/>
            <a:ext cx="7028406" cy="4841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6433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0" y="476250"/>
            <a:ext cx="8928100" cy="2376488"/>
          </a:xfrm>
        </p:spPr>
        <p:txBody>
          <a:bodyPr>
            <a:normAutofit fontScale="90000"/>
          </a:bodyPr>
          <a:lstStyle/>
          <a:p>
            <a:pPr algn="just"/>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a:solidFill>
                  <a:schemeClr val="tx2"/>
                </a:solidFill>
                <a:latin typeface="Times New Roman" panose="02020603050405020304" pitchFamily="18" charset="0"/>
                <a:cs typeface="Times New Roman" panose="02020603050405020304" pitchFamily="18" charset="0"/>
              </a:rPr>
              <a:t/>
            </a:r>
            <a:br>
              <a:rPr lang="ru-RU" sz="2700" b="1" dirty="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a:solidFill>
                  <a:schemeClr val="tx2"/>
                </a:solidFill>
                <a:latin typeface="Times New Roman" panose="02020603050405020304" pitchFamily="18" charset="0"/>
                <a:cs typeface="Times New Roman" panose="02020603050405020304" pitchFamily="18" charset="0"/>
              </a:rPr>
              <a:t/>
            </a:r>
            <a:br>
              <a:rPr lang="ru-RU" sz="2700" b="1" dirty="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a:solidFill>
                  <a:schemeClr val="tx2"/>
                </a:solidFill>
                <a:latin typeface="Times New Roman" panose="02020603050405020304" pitchFamily="18" charset="0"/>
                <a:cs typeface="Times New Roman" panose="02020603050405020304" pitchFamily="18" charset="0"/>
              </a:rPr>
              <a:t/>
            </a:r>
            <a:br>
              <a:rPr lang="ru-RU" sz="2700" b="1" dirty="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a:solidFill>
                  <a:schemeClr val="tx2"/>
                </a:solidFill>
                <a:latin typeface="Times New Roman" panose="02020603050405020304" pitchFamily="18" charset="0"/>
                <a:cs typeface="Times New Roman" panose="02020603050405020304" pitchFamily="18" charset="0"/>
              </a:rPr>
              <a:t/>
            </a:r>
            <a:br>
              <a:rPr lang="ru-RU" sz="2700" b="1" dirty="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3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Вопрос1</a:t>
            </a:r>
            <a:r>
              <a:rPr lang="ru-RU" sz="27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t>
            </a:r>
            <a:r>
              <a:rPr lang="ru-RU" sz="3100" dirty="0" smtClean="0">
                <a:solidFill>
                  <a:schemeClr val="tx2"/>
                </a:solidFill>
                <a:latin typeface="Times New Roman" panose="02020603050405020304" pitchFamily="18" charset="0"/>
                <a:cs typeface="Times New Roman" panose="02020603050405020304" pitchFamily="18" charset="0"/>
              </a:rPr>
              <a:t>По итогам 2013 года, компания получила убыток в размере 500 000 тенге. По итогам деятельности за 2014 год, образовалась чистая прибыль в размере 1 500 000 тенге. Учредителями  </a:t>
            </a:r>
            <a:r>
              <a:rPr lang="ru-RU" sz="3100" dirty="0">
                <a:solidFill>
                  <a:schemeClr val="tx2"/>
                </a:solidFill>
                <a:latin typeface="Times New Roman" panose="02020603050405020304" pitchFamily="18" charset="0"/>
                <a:cs typeface="Times New Roman" panose="02020603050405020304" pitchFamily="18" charset="0"/>
              </a:rPr>
              <a:t>было </a:t>
            </a:r>
            <a:r>
              <a:rPr lang="ru-RU" sz="3100" dirty="0" smtClean="0">
                <a:solidFill>
                  <a:schemeClr val="tx2"/>
                </a:solidFill>
                <a:latin typeface="Times New Roman" panose="02020603050405020304" pitchFamily="18" charset="0"/>
                <a:cs typeface="Times New Roman" panose="02020603050405020304" pitchFamily="18" charset="0"/>
              </a:rPr>
              <a:t>принято решение о распределении чистой прибыли между участниками. В каком размере читая прибыль подлежит распределению в виде дивидендов: с учетом убытка прошлого периода или нет?</a:t>
            </a:r>
            <a:br>
              <a:rPr lang="ru-RU" sz="3100" dirty="0" smtClean="0">
                <a:solidFill>
                  <a:schemeClr val="tx2"/>
                </a:solidFill>
                <a:latin typeface="Times New Roman" panose="02020603050405020304" pitchFamily="18" charset="0"/>
                <a:cs typeface="Times New Roman" panose="02020603050405020304" pitchFamily="18" charset="0"/>
              </a:rPr>
            </a:br>
            <a:r>
              <a:rPr lang="ru-RU" sz="3100" b="1" dirty="0" smtClean="0">
                <a:solidFill>
                  <a:schemeClr val="tx2"/>
                </a:solidFill>
                <a:latin typeface="Times New Roman" panose="02020603050405020304" pitchFamily="18" charset="0"/>
                <a:cs typeface="Times New Roman" panose="02020603050405020304" pitchFamily="18" charset="0"/>
              </a:rPr>
              <a:t>Ответ: </a:t>
            </a:r>
            <a:r>
              <a:rPr lang="ru-RU" sz="3100" dirty="0" smtClean="0">
                <a:solidFill>
                  <a:schemeClr val="tx2"/>
                </a:solidFill>
                <a:latin typeface="Times New Roman" panose="02020603050405020304" pitchFamily="18" charset="0"/>
                <a:cs typeface="Times New Roman" panose="02020603050405020304" pitchFamily="18" charset="0"/>
              </a:rPr>
              <a:t>Размере чистой прибыли, подлежащей распределению между участниками в виде дивидендов, определяется с учетом убытка прошлого периода, то есть, дивиденды по итогам деятельности за 2014 год, будут начисляться с суммы 1 000 000 тенге(1 500 000- 500 000).</a:t>
            </a:r>
            <a:endParaRPr lang="ru-RU" sz="31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69505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0" y="-387424"/>
            <a:ext cx="9144001" cy="6075834"/>
          </a:xfrm>
        </p:spPr>
        <p:txBody>
          <a:bodyPr>
            <a:normAutofit fontScale="90000"/>
          </a:bodyPr>
          <a:lstStyle/>
          <a:p>
            <a:pPr algn="just"/>
            <a:r>
              <a:rPr lang="ru-RU"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Вопрос2:</a:t>
            </a: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700" b="1" dirty="0">
                <a:solidFill>
                  <a:schemeClr val="tx2"/>
                </a:solidFill>
                <a:latin typeface="Times New Roman" panose="02020603050405020304" pitchFamily="18" charset="0"/>
                <a:cs typeface="Times New Roman" panose="02020603050405020304" pitchFamily="18" charset="0"/>
              </a:rPr>
              <a:t/>
            </a:r>
            <a:br>
              <a:rPr lang="ru-RU" sz="2700" b="1" dirty="0">
                <a:solidFill>
                  <a:schemeClr val="tx2"/>
                </a:solidFill>
                <a:latin typeface="Times New Roman" panose="02020603050405020304" pitchFamily="18" charset="0"/>
                <a:cs typeface="Times New Roman" panose="02020603050405020304" pitchFamily="18" charset="0"/>
              </a:rPr>
            </a:br>
            <a:r>
              <a:rPr lang="ru-RU" sz="2700" b="1" dirty="0" smtClean="0">
                <a:solidFill>
                  <a:schemeClr val="tx2"/>
                </a:solidFill>
                <a:latin typeface="Times New Roman" panose="02020603050405020304" pitchFamily="18" charset="0"/>
                <a:cs typeface="Times New Roman" panose="02020603050405020304" pitchFamily="18" charset="0"/>
              </a:rPr>
              <a:t/>
            </a:r>
            <a:br>
              <a:rPr lang="ru-RU" sz="2700" b="1" dirty="0" smtClean="0">
                <a:solidFill>
                  <a:schemeClr val="tx2"/>
                </a:solidFill>
                <a:latin typeface="Times New Roman" panose="02020603050405020304" pitchFamily="18" charset="0"/>
                <a:cs typeface="Times New Roman" panose="02020603050405020304" pitchFamily="18" charset="0"/>
              </a:rPr>
            </a:br>
            <a:r>
              <a:rPr lang="ru-RU" sz="2600" dirty="0" smtClean="0">
                <a:solidFill>
                  <a:schemeClr val="tx2"/>
                </a:solidFill>
                <a:latin typeface="Times New Roman" panose="02020603050405020304" pitchFamily="18" charset="0"/>
                <a:cs typeface="Times New Roman" panose="02020603050405020304" pitchFamily="18" charset="0"/>
              </a:rPr>
              <a:t>Учредителями, 10 мая 2014 года,  </a:t>
            </a:r>
            <a:r>
              <a:rPr lang="ru-RU" sz="2600" dirty="0">
                <a:solidFill>
                  <a:schemeClr val="tx2"/>
                </a:solidFill>
                <a:latin typeface="Times New Roman" panose="02020603050405020304" pitchFamily="18" charset="0"/>
                <a:cs typeface="Times New Roman" panose="02020603050405020304" pitchFamily="18" charset="0"/>
              </a:rPr>
              <a:t>было </a:t>
            </a:r>
            <a:r>
              <a:rPr lang="ru-RU" sz="2600" dirty="0" smtClean="0">
                <a:solidFill>
                  <a:schemeClr val="tx2"/>
                </a:solidFill>
                <a:latin typeface="Times New Roman" panose="02020603050405020304" pitchFamily="18" charset="0"/>
                <a:cs typeface="Times New Roman" panose="02020603050405020304" pitchFamily="18" charset="0"/>
              </a:rPr>
              <a:t>принято решение о распределении чистой прибыли за 2013 год между участниками. Какой датой бухгалтер должен отразить в бухгалтерском учете начисление дивидендов:</a:t>
            </a:r>
            <a:br>
              <a:rPr lang="ru-RU" sz="2600" dirty="0" smtClean="0">
                <a:solidFill>
                  <a:schemeClr val="tx2"/>
                </a:solidFill>
                <a:latin typeface="Times New Roman" panose="02020603050405020304" pitchFamily="18" charset="0"/>
                <a:cs typeface="Times New Roman" panose="02020603050405020304" pitchFamily="18" charset="0"/>
              </a:rPr>
            </a:br>
            <a:r>
              <a:rPr lang="ru-RU" sz="2600" dirty="0" smtClean="0">
                <a:solidFill>
                  <a:schemeClr val="tx2"/>
                </a:solidFill>
                <a:latin typeface="Times New Roman" panose="02020603050405020304" pitchFamily="18" charset="0"/>
                <a:cs typeface="Times New Roman" panose="02020603050405020304" pitchFamily="18" charset="0"/>
              </a:rPr>
              <a:t>1. 31.12.2013 года? Ведь дивиденды начисляются по итогам 2013 года и должны быть отражены в финансовой отчетности за 2013 год;</a:t>
            </a:r>
            <a:br>
              <a:rPr lang="ru-RU" sz="2600" dirty="0" smtClean="0">
                <a:solidFill>
                  <a:schemeClr val="tx2"/>
                </a:solidFill>
                <a:latin typeface="Times New Roman" panose="02020603050405020304" pitchFamily="18" charset="0"/>
                <a:cs typeface="Times New Roman" panose="02020603050405020304" pitchFamily="18" charset="0"/>
              </a:rPr>
            </a:br>
            <a:r>
              <a:rPr lang="ru-RU" sz="2600" dirty="0" smtClean="0">
                <a:solidFill>
                  <a:schemeClr val="tx2"/>
                </a:solidFill>
                <a:latin typeface="Times New Roman" panose="02020603050405020304" pitchFamily="18" charset="0"/>
                <a:cs typeface="Times New Roman" panose="02020603050405020304" pitchFamily="18" charset="0"/>
              </a:rPr>
              <a:t>2. 10 апреля 2014 года? По факту принятия решения о начислении дивидендов? Тогда они будут отражаться в финансовой отчетности за 2-ой квартал 2014 года?</a:t>
            </a:r>
            <a:br>
              <a:rPr lang="ru-RU" sz="2600" dirty="0" smtClean="0">
                <a:solidFill>
                  <a:schemeClr val="tx2"/>
                </a:solidFill>
                <a:latin typeface="Times New Roman" panose="02020603050405020304" pitchFamily="18" charset="0"/>
                <a:cs typeface="Times New Roman" panose="02020603050405020304" pitchFamily="18" charset="0"/>
              </a:rPr>
            </a:br>
            <a:r>
              <a:rPr lang="ru-RU" sz="2600" dirty="0" smtClean="0">
                <a:solidFill>
                  <a:schemeClr val="tx2"/>
                </a:solidFill>
                <a:latin typeface="Times New Roman" panose="02020603050405020304" pitchFamily="18" charset="0"/>
                <a:cs typeface="Times New Roman" panose="02020603050405020304" pitchFamily="18" charset="0"/>
              </a:rPr>
              <a:t> </a:t>
            </a:r>
            <a:endParaRPr lang="ru-RU" sz="26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1977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107504" y="908720"/>
            <a:ext cx="8928992" cy="5931818"/>
          </a:xfrm>
        </p:spPr>
        <p:txBody>
          <a:bodyPr>
            <a:noAutofit/>
          </a:bodyPr>
          <a:lstStyle/>
          <a:p>
            <a:pPr algn="just"/>
            <a:r>
              <a:rPr lang="ru-RU"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Ответ2:</a:t>
            </a:r>
            <a:r>
              <a:rPr lang="ru-RU" sz="2000" b="1" dirty="0" smtClean="0">
                <a:solidFill>
                  <a:schemeClr val="tx2"/>
                </a:solidFill>
                <a:latin typeface="Times New Roman" panose="02020603050405020304" pitchFamily="18" charset="0"/>
                <a:cs typeface="Times New Roman" panose="02020603050405020304" pitchFamily="18" charset="0"/>
              </a:rPr>
              <a:t/>
            </a:r>
            <a:br>
              <a:rPr lang="ru-RU" sz="2000" b="1" dirty="0" smtClean="0">
                <a:solidFill>
                  <a:schemeClr val="tx2"/>
                </a:solidFill>
                <a:latin typeface="Times New Roman" panose="02020603050405020304" pitchFamily="18" charset="0"/>
                <a:cs typeface="Times New Roman" panose="02020603050405020304" pitchFamily="18" charset="0"/>
              </a:rPr>
            </a:br>
            <a:r>
              <a:rPr lang="ru-RU" sz="2000" b="1" dirty="0" smtClean="0">
                <a:solidFill>
                  <a:schemeClr val="tx2"/>
                </a:solidFill>
                <a:latin typeface="Times New Roman" panose="02020603050405020304" pitchFamily="18" charset="0"/>
                <a:cs typeface="Times New Roman" panose="02020603050405020304" pitchFamily="18" charset="0"/>
              </a:rPr>
              <a:t>   </a:t>
            </a:r>
            <a:r>
              <a:rPr lang="ru-RU" sz="2300" dirty="0" smtClean="0">
                <a:solidFill>
                  <a:schemeClr val="tx2"/>
                </a:solidFill>
                <a:latin typeface="Times New Roman" panose="02020603050405020304" pitchFamily="18" charset="0"/>
                <a:cs typeface="Times New Roman" panose="02020603050405020304" pitchFamily="18" charset="0"/>
              </a:rPr>
              <a:t>Согласно пункту 1 статьи 40 Закона </a:t>
            </a:r>
            <a:r>
              <a:rPr lang="ru-RU" sz="2300" dirty="0">
                <a:solidFill>
                  <a:schemeClr val="tx2"/>
                </a:solidFill>
                <a:latin typeface="Times New Roman" panose="02020603050405020304" pitchFamily="18" charset="0"/>
                <a:cs typeface="Times New Roman" panose="02020603050405020304" pitchFamily="18" charset="0"/>
              </a:rPr>
              <a:t>распределение между участниками ТОО чистого дохода, полученного товариществом по результатам его деятельности за год, производится в соответствии с решением общего собрания участников товарищества, посвященного утверждению результатов деятельности товарищества </a:t>
            </a:r>
            <a:r>
              <a:rPr lang="ru-RU" sz="2300" b="1" dirty="0">
                <a:solidFill>
                  <a:schemeClr val="tx2"/>
                </a:solidFill>
                <a:latin typeface="Times New Roman" panose="02020603050405020304" pitchFamily="18" charset="0"/>
                <a:cs typeface="Times New Roman" panose="02020603050405020304" pitchFamily="18" charset="0"/>
              </a:rPr>
              <a:t>за соответствующий год</a:t>
            </a:r>
            <a:r>
              <a:rPr lang="ru-RU" sz="2300" dirty="0" smtClean="0">
                <a:solidFill>
                  <a:schemeClr val="tx2"/>
                </a:solidFill>
                <a:latin typeface="Times New Roman" panose="02020603050405020304" pitchFamily="18" charset="0"/>
                <a:cs typeface="Times New Roman" panose="02020603050405020304" pitchFamily="18" charset="0"/>
              </a:rPr>
              <a:t>.</a:t>
            </a:r>
            <a:br>
              <a:rPr lang="ru-RU" sz="2300" dirty="0" smtClean="0">
                <a:solidFill>
                  <a:schemeClr val="tx2"/>
                </a:solidFill>
                <a:latin typeface="Times New Roman" panose="02020603050405020304" pitchFamily="18" charset="0"/>
                <a:cs typeface="Times New Roman" panose="02020603050405020304" pitchFamily="18" charset="0"/>
              </a:rPr>
            </a:br>
            <a:r>
              <a:rPr lang="ru-RU" sz="2300" dirty="0" smtClean="0">
                <a:solidFill>
                  <a:schemeClr val="tx2"/>
                </a:solidFill>
                <a:latin typeface="Times New Roman" panose="02020603050405020304" pitchFamily="18" charset="0"/>
                <a:cs typeface="Times New Roman" panose="02020603050405020304" pitchFamily="18" charset="0"/>
              </a:rPr>
              <a:t>   Выплата </a:t>
            </a:r>
            <a:r>
              <a:rPr lang="ru-RU" sz="2300" dirty="0">
                <a:solidFill>
                  <a:schemeClr val="tx2"/>
                </a:solidFill>
                <a:latin typeface="Times New Roman" panose="02020603050405020304" pitchFamily="18" charset="0"/>
                <a:cs typeface="Times New Roman" panose="02020603050405020304" pitchFamily="18" charset="0"/>
              </a:rPr>
              <a:t>должна быть произведена товариществом в денежной форме </a:t>
            </a:r>
            <a:r>
              <a:rPr lang="ru-RU" sz="2300" b="1" dirty="0">
                <a:solidFill>
                  <a:schemeClr val="tx2"/>
                </a:solidFill>
                <a:latin typeface="Times New Roman" panose="02020603050405020304" pitchFamily="18" charset="0"/>
                <a:cs typeface="Times New Roman" panose="02020603050405020304" pitchFamily="18" charset="0"/>
              </a:rPr>
              <a:t>в течение месяца со дня принятия общим собранием решения о распределении чистого дохода</a:t>
            </a:r>
            <a:r>
              <a:rPr lang="ru-RU" sz="2300" dirty="0" smtClean="0">
                <a:solidFill>
                  <a:schemeClr val="tx2"/>
                </a:solidFill>
                <a:latin typeface="Times New Roman" panose="02020603050405020304" pitchFamily="18" charset="0"/>
                <a:cs typeface="Times New Roman" panose="02020603050405020304" pitchFamily="18" charset="0"/>
              </a:rPr>
              <a:t>.</a:t>
            </a:r>
            <a:br>
              <a:rPr lang="ru-RU" sz="2300" dirty="0" smtClean="0">
                <a:solidFill>
                  <a:schemeClr val="tx2"/>
                </a:solidFill>
                <a:latin typeface="Times New Roman" panose="02020603050405020304" pitchFamily="18" charset="0"/>
                <a:cs typeface="Times New Roman" panose="02020603050405020304" pitchFamily="18" charset="0"/>
              </a:rPr>
            </a:br>
            <a:r>
              <a:rPr lang="ru-RU" sz="2300" dirty="0" smtClean="0">
                <a:solidFill>
                  <a:schemeClr val="tx2"/>
                </a:solidFill>
                <a:latin typeface="Times New Roman" panose="02020603050405020304" pitchFamily="18" charset="0"/>
                <a:cs typeface="Times New Roman" panose="02020603050405020304" pitchFamily="18" charset="0"/>
              </a:rPr>
              <a:t>   </a:t>
            </a:r>
            <a:br>
              <a:rPr lang="ru-RU" sz="2300" dirty="0" smtClean="0">
                <a:solidFill>
                  <a:schemeClr val="tx2"/>
                </a:solidFill>
                <a:latin typeface="Times New Roman" panose="02020603050405020304" pitchFamily="18" charset="0"/>
                <a:cs typeface="Times New Roman" panose="02020603050405020304" pitchFamily="18" charset="0"/>
              </a:rPr>
            </a:br>
            <a:r>
              <a:rPr lang="ru-RU" sz="2300" dirty="0" smtClean="0">
                <a:solidFill>
                  <a:schemeClr val="tx2"/>
                </a:solidFill>
                <a:latin typeface="Times New Roman" panose="02020603050405020304" pitchFamily="18" charset="0"/>
                <a:cs typeface="Times New Roman" panose="02020603050405020304" pitchFamily="18" charset="0"/>
              </a:rPr>
              <a:t>   В соответствии </a:t>
            </a:r>
            <a:r>
              <a:rPr lang="ru-RU" sz="2300" dirty="0">
                <a:solidFill>
                  <a:schemeClr val="tx2"/>
                </a:solidFill>
                <a:latin typeface="Times New Roman" panose="02020603050405020304" pitchFamily="18" charset="0"/>
                <a:cs typeface="Times New Roman" panose="02020603050405020304" pitchFamily="18" charset="0"/>
              </a:rPr>
              <a:t>с пунктом 3 Закона </a:t>
            </a:r>
            <a:r>
              <a:rPr lang="ru-RU" sz="2300" b="1" dirty="0">
                <a:solidFill>
                  <a:schemeClr val="tx2"/>
                </a:solidFill>
                <a:latin typeface="Times New Roman" panose="02020603050405020304" pitchFamily="18" charset="0"/>
                <a:cs typeface="Times New Roman" panose="02020603050405020304" pitchFamily="18" charset="0"/>
              </a:rPr>
              <a:t>ТОО не вправе распределять доход между участниками до полной оплаты всего уставного капитала товарищества</a:t>
            </a:r>
            <a:r>
              <a:rPr lang="ru-RU" sz="2300" dirty="0" smtClean="0">
                <a:solidFill>
                  <a:schemeClr val="tx2"/>
                </a:solidFill>
                <a:latin typeface="Times New Roman" panose="02020603050405020304" pitchFamily="18" charset="0"/>
                <a:cs typeface="Times New Roman" panose="02020603050405020304" pitchFamily="18" charset="0"/>
              </a:rPr>
              <a:t>.</a:t>
            </a:r>
            <a:br>
              <a:rPr lang="ru-RU" sz="2300" dirty="0" smtClean="0">
                <a:solidFill>
                  <a:schemeClr val="tx2"/>
                </a:solidFill>
                <a:latin typeface="Times New Roman" panose="02020603050405020304" pitchFamily="18" charset="0"/>
                <a:cs typeface="Times New Roman" panose="02020603050405020304" pitchFamily="18" charset="0"/>
              </a:rPr>
            </a:br>
            <a:r>
              <a:rPr lang="ru-RU" sz="2300" dirty="0" smtClean="0">
                <a:solidFill>
                  <a:schemeClr val="tx2"/>
                </a:solidFill>
                <a:latin typeface="Times New Roman" panose="02020603050405020304" pitchFamily="18" charset="0"/>
                <a:cs typeface="Times New Roman" panose="02020603050405020304" pitchFamily="18" charset="0"/>
              </a:rPr>
              <a:t>   </a:t>
            </a:r>
            <a:r>
              <a:rPr lang="ru-RU" sz="2400" dirty="0" smtClean="0">
                <a:solidFill>
                  <a:schemeClr val="tx2"/>
                </a:solidFill>
                <a:latin typeface="Times New Roman" panose="02020603050405020304" pitchFamily="18" charset="0"/>
                <a:cs typeface="Times New Roman" panose="02020603050405020304" pitchFamily="18" charset="0"/>
              </a:rPr>
              <a:t>Таким </a:t>
            </a:r>
            <a:r>
              <a:rPr lang="ru-RU" sz="2400" dirty="0">
                <a:solidFill>
                  <a:schemeClr val="tx2"/>
                </a:solidFill>
                <a:latin typeface="Times New Roman" panose="02020603050405020304" pitchFamily="18" charset="0"/>
                <a:cs typeface="Times New Roman" panose="02020603050405020304" pitchFamily="18" charset="0"/>
              </a:rPr>
              <a:t>образом, чистый доход товарищества должен распределяться между участниками ТОО ежегодно </a:t>
            </a:r>
            <a:r>
              <a:rPr lang="ru-RU" sz="2400" b="1" dirty="0">
                <a:solidFill>
                  <a:schemeClr val="tx2"/>
                </a:solidFill>
                <a:latin typeface="Times New Roman" panose="02020603050405020304" pitchFamily="18" charset="0"/>
                <a:cs typeface="Times New Roman" panose="02020603050405020304" pitchFamily="18" charset="0"/>
              </a:rPr>
              <a:t>после </a:t>
            </a:r>
            <a:r>
              <a:rPr lang="ru-RU" sz="2400" dirty="0">
                <a:solidFill>
                  <a:schemeClr val="tx2"/>
                </a:solidFill>
                <a:latin typeface="Times New Roman" panose="02020603050405020304" pitchFamily="18" charset="0"/>
                <a:cs typeface="Times New Roman" panose="02020603050405020304" pitchFamily="18" charset="0"/>
              </a:rPr>
              <a:t>утверждения финансовой отчетности за прошедший год.</a:t>
            </a:r>
            <a:br>
              <a:rPr lang="ru-RU" sz="2400" dirty="0">
                <a:solidFill>
                  <a:schemeClr val="tx2"/>
                </a:solidFill>
                <a:latin typeface="Times New Roman" panose="02020603050405020304" pitchFamily="18" charset="0"/>
                <a:cs typeface="Times New Roman" panose="02020603050405020304" pitchFamily="18" charset="0"/>
              </a:rPr>
            </a:br>
            <a:r>
              <a:rPr lang="ru-RU" sz="2300" dirty="0">
                <a:solidFill>
                  <a:schemeClr val="tx2"/>
                </a:solidFill>
                <a:latin typeface="Times New Roman" panose="02020603050405020304" pitchFamily="18" charset="0"/>
                <a:cs typeface="Times New Roman" panose="02020603050405020304" pitchFamily="18" charset="0"/>
              </a:rPr>
              <a:t/>
            </a:r>
            <a:br>
              <a:rPr lang="ru-RU" sz="2300" dirty="0">
                <a:solidFill>
                  <a:schemeClr val="tx2"/>
                </a:solidFill>
                <a:latin typeface="Times New Roman" panose="02020603050405020304" pitchFamily="18" charset="0"/>
                <a:cs typeface="Times New Roman" panose="02020603050405020304" pitchFamily="18" charset="0"/>
              </a:rPr>
            </a:br>
            <a:endParaRPr lang="ru-RU" sz="23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3552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214313" y="0"/>
            <a:ext cx="8929687" cy="6840538"/>
          </a:xfrm>
        </p:spPr>
        <p:txBody>
          <a:bodyPr>
            <a:noAutofit/>
          </a:bodyPr>
          <a:lstStyle/>
          <a:p>
            <a:pPr algn="just"/>
            <a:r>
              <a:rPr lang="ru-RU" sz="2000" b="1" dirty="0" smtClean="0">
                <a:solidFill>
                  <a:schemeClr val="tx2"/>
                </a:solidFill>
                <a:latin typeface="Times New Roman" panose="02020603050405020304" pitchFamily="18" charset="0"/>
                <a:cs typeface="Times New Roman" panose="02020603050405020304" pitchFamily="18" charset="0"/>
              </a:rPr>
              <a:t/>
            </a:r>
            <a:br>
              <a:rPr lang="ru-RU" sz="2000" b="1" dirty="0" smtClean="0">
                <a:solidFill>
                  <a:schemeClr val="tx2"/>
                </a:solidFill>
                <a:latin typeface="Times New Roman" panose="02020603050405020304" pitchFamily="18" charset="0"/>
                <a:cs typeface="Times New Roman" panose="02020603050405020304" pitchFamily="18" charset="0"/>
              </a:rPr>
            </a:br>
            <a:r>
              <a:rPr lang="ru-RU" sz="2000" b="1" dirty="0" smtClean="0">
                <a:solidFill>
                  <a:schemeClr val="tx2"/>
                </a:solidFill>
                <a:latin typeface="Times New Roman" panose="02020603050405020304" pitchFamily="18" charset="0"/>
                <a:cs typeface="Times New Roman" panose="02020603050405020304" pitchFamily="18" charset="0"/>
              </a:rPr>
              <a:t/>
            </a:r>
            <a:br>
              <a:rPr lang="ru-RU" sz="2000" b="1" dirty="0" smtClean="0">
                <a:solidFill>
                  <a:schemeClr val="tx2"/>
                </a:solidFill>
                <a:latin typeface="Times New Roman" panose="02020603050405020304" pitchFamily="18" charset="0"/>
                <a:cs typeface="Times New Roman" panose="02020603050405020304" pitchFamily="18" charset="0"/>
              </a:rPr>
            </a:br>
            <a:r>
              <a:rPr lang="ru-RU" sz="2300" dirty="0" smtClean="0">
                <a:solidFill>
                  <a:schemeClr val="tx2"/>
                </a:solidFill>
                <a:latin typeface="Times New Roman" panose="02020603050405020304" pitchFamily="18" charset="0"/>
                <a:cs typeface="Times New Roman" panose="02020603050405020304" pitchFamily="18" charset="0"/>
              </a:rPr>
              <a:t>Согласно </a:t>
            </a:r>
            <a:r>
              <a:rPr lang="ru-RU" sz="2300" dirty="0">
                <a:solidFill>
                  <a:schemeClr val="tx2"/>
                </a:solidFill>
                <a:latin typeface="Times New Roman" panose="02020603050405020304" pitchFamily="18" charset="0"/>
                <a:cs typeface="Times New Roman" panose="02020603050405020304" pitchFamily="18" charset="0"/>
                <a:hlinkClick r:id="rId2" action="ppaction://hlinkfile"/>
              </a:rPr>
              <a:t>пункту 3 статьи 19</a:t>
            </a:r>
            <a:r>
              <a:rPr lang="ru-RU" sz="2300" dirty="0">
                <a:solidFill>
                  <a:schemeClr val="tx2"/>
                </a:solidFill>
                <a:latin typeface="Times New Roman" panose="02020603050405020304" pitchFamily="18" charset="0"/>
                <a:cs typeface="Times New Roman" panose="02020603050405020304" pitchFamily="18" charset="0"/>
              </a:rPr>
              <a:t> Закона РК от 28 февраля 2007 года № 234-III «О бухгалтерском учете и финансовой отчетности» организации (кроме финансовых организаций, микрофинансовых организаций, специальных финансовых компаний, созданных в соответствии с законодательством РК о проектном финансировании и секьюритизации, и исламских специальных финансовых компаний, созданных в соответствии с законодательством РК о рынке ценных бумаг) представляют годовые финансовые отчеты </a:t>
            </a:r>
            <a:r>
              <a:rPr lang="ru-RU" sz="2300" b="1" dirty="0">
                <a:solidFill>
                  <a:schemeClr val="tx2"/>
                </a:solidFill>
                <a:latin typeface="Times New Roman" panose="02020603050405020304" pitchFamily="18" charset="0"/>
                <a:cs typeface="Times New Roman" panose="02020603050405020304" pitchFamily="18" charset="0"/>
              </a:rPr>
              <a:t>не позднее 30 апреля года, следующего за отчетным</a:t>
            </a:r>
            <a:r>
              <a:rPr lang="ru-RU" sz="2300" dirty="0">
                <a:solidFill>
                  <a:schemeClr val="tx2"/>
                </a:solidFill>
                <a:latin typeface="Times New Roman" panose="02020603050405020304" pitchFamily="18" charset="0"/>
                <a:cs typeface="Times New Roman" panose="02020603050405020304" pitchFamily="18" charset="0"/>
              </a:rPr>
              <a:t>.</a:t>
            </a:r>
            <a:br>
              <a:rPr lang="ru-RU" sz="2300" dirty="0">
                <a:solidFill>
                  <a:schemeClr val="tx2"/>
                </a:solidFill>
                <a:latin typeface="Times New Roman" panose="02020603050405020304" pitchFamily="18" charset="0"/>
                <a:cs typeface="Times New Roman" panose="02020603050405020304" pitchFamily="18" charset="0"/>
              </a:rPr>
            </a:br>
            <a:endParaRPr lang="ru-RU" sz="2300" dirty="0">
              <a:solidFill>
                <a:schemeClr val="tx2"/>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4009185" y="476672"/>
            <a:ext cx="1653017" cy="584775"/>
          </a:xfrm>
          <a:prstGeom prst="rect">
            <a:avLst/>
          </a:prstGeom>
        </p:spPr>
        <p:txBody>
          <a:bodyPr wrap="none">
            <a:spAutoFit/>
          </a:bodyPr>
          <a:lstStyle/>
          <a:p>
            <a:r>
              <a:rPr lang="ru-RU"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Ответ2:</a:t>
            </a:r>
            <a:endParaRPr lang="ru-RU" sz="3200" dirty="0"/>
          </a:p>
        </p:txBody>
      </p:sp>
    </p:spTree>
    <p:extLst>
      <p:ext uri="{BB962C8B-B14F-4D97-AF65-F5344CB8AC3E}">
        <p14:creationId xmlns:p14="http://schemas.microsoft.com/office/powerpoint/2010/main" val="26292232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214313" y="0"/>
            <a:ext cx="8750175" cy="6840538"/>
          </a:xfrm>
        </p:spPr>
        <p:txBody>
          <a:bodyPr>
            <a:noAutofit/>
          </a:bodyPr>
          <a:lstStyle/>
          <a:p>
            <a:pPr algn="just"/>
            <a:r>
              <a:rPr lang="ru-RU" sz="2000" b="1" dirty="0" smtClean="0">
                <a:solidFill>
                  <a:schemeClr val="tx2"/>
                </a:solidFill>
                <a:latin typeface="Times New Roman" panose="02020603050405020304" pitchFamily="18" charset="0"/>
                <a:cs typeface="Times New Roman" panose="02020603050405020304" pitchFamily="18" charset="0"/>
              </a:rPr>
              <a:t/>
            </a:r>
            <a:br>
              <a:rPr lang="ru-RU" sz="2000" b="1" dirty="0" smtClean="0">
                <a:solidFill>
                  <a:schemeClr val="tx2"/>
                </a:solidFill>
                <a:latin typeface="Times New Roman" panose="02020603050405020304" pitchFamily="18" charset="0"/>
                <a:cs typeface="Times New Roman" panose="02020603050405020304" pitchFamily="18" charset="0"/>
              </a:rPr>
            </a:br>
            <a:r>
              <a:rPr lang="ru-RU" sz="2300" b="1" dirty="0">
                <a:solidFill>
                  <a:schemeClr val="tx2"/>
                </a:solidFill>
                <a:latin typeface="Times New Roman" panose="02020603050405020304" pitchFamily="18" charset="0"/>
                <a:cs typeface="Times New Roman" panose="02020603050405020304" pitchFamily="18" charset="0"/>
              </a:rPr>
              <a:t>Вывод: </a:t>
            </a:r>
            <a:r>
              <a:rPr lang="ru-RU" sz="2300" dirty="0" smtClean="0">
                <a:solidFill>
                  <a:schemeClr val="tx2"/>
                </a:solidFill>
                <a:latin typeface="Times New Roman" panose="02020603050405020304" pitchFamily="18" charset="0"/>
                <a:cs typeface="Times New Roman" panose="02020603050405020304" pitchFamily="18" charset="0"/>
              </a:rPr>
              <a:t>Начисление </a:t>
            </a:r>
            <a:r>
              <a:rPr lang="ru-RU" sz="2300" dirty="0">
                <a:solidFill>
                  <a:schemeClr val="tx2"/>
                </a:solidFill>
                <a:latin typeface="Times New Roman" panose="02020603050405020304" pitchFamily="18" charset="0"/>
                <a:cs typeface="Times New Roman" panose="02020603050405020304" pitchFamily="18" charset="0"/>
              </a:rPr>
              <a:t>дивидендов по итогам предыдущего финансового года, возможно только после сдачи налоговой годовой Декларации по форме 100.00, в которой будет исчислен КПН, подлежащий отражению в финансовой отчетности за 2013 год. Срок сдачи Декларации по КПН-31.03.2014 года, то есть, начисление дивидендов по итогам финансового результата за 2013 год, должно быть отражено  и в бухгалтерском и в финансовом учете по факту принятия решения о начислении дивидендов, то есть 10 апреля 2014 года.</a:t>
            </a:r>
          </a:p>
        </p:txBody>
      </p:sp>
      <p:sp>
        <p:nvSpPr>
          <p:cNvPr id="2" name="Прямоугольник 1"/>
          <p:cNvSpPr/>
          <p:nvPr/>
        </p:nvSpPr>
        <p:spPr>
          <a:xfrm>
            <a:off x="4009185" y="404664"/>
            <a:ext cx="2218999" cy="523220"/>
          </a:xfrm>
          <a:prstGeom prst="rect">
            <a:avLst/>
          </a:prstGeom>
        </p:spPr>
        <p:txBody>
          <a:bodyPr wrap="square">
            <a:spAutoFit/>
          </a:bodyPr>
          <a:lstStyle/>
          <a:p>
            <a:r>
              <a:rPr lang="ru-RU"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Ответ2:</a:t>
            </a:r>
            <a:endParaRPr lang="ru-RU" sz="2800" dirty="0"/>
          </a:p>
        </p:txBody>
      </p:sp>
    </p:spTree>
    <p:extLst>
      <p:ext uri="{BB962C8B-B14F-4D97-AF65-F5344CB8AC3E}">
        <p14:creationId xmlns:p14="http://schemas.microsoft.com/office/powerpoint/2010/main" val="16158558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type="ctrTitle"/>
          </p:nvPr>
        </p:nvSpPr>
        <p:spPr/>
        <p:txBody>
          <a:bodyPr>
            <a:noAutofit/>
          </a:bodyPr>
          <a:lstStyle/>
          <a:p>
            <a:pPr fontAlgn="t"/>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Налогообложение дивидендов</a:t>
            </a:r>
            <a:endPar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5062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 со стрелкой вниз 3"/>
          <p:cNvSpPr/>
          <p:nvPr/>
        </p:nvSpPr>
        <p:spPr>
          <a:xfrm>
            <a:off x="251520" y="188640"/>
            <a:ext cx="8712968" cy="3456384"/>
          </a:xfrm>
          <a:prstGeom prst="downArrow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000" b="1" dirty="0" smtClean="0">
              <a:solidFill>
                <a:schemeClr val="tx2"/>
              </a:solidFill>
              <a:latin typeface="Times New Roman" panose="02020603050405020304" pitchFamily="18" charset="0"/>
              <a:cs typeface="Times New Roman" panose="02020603050405020304" pitchFamily="18" charset="0"/>
            </a:endParaRPr>
          </a:p>
          <a:p>
            <a:pPr algn="ctr"/>
            <a:r>
              <a:rPr lang="ru-RU" sz="3000" b="1" dirty="0" smtClean="0">
                <a:solidFill>
                  <a:schemeClr val="tx2"/>
                </a:solidFill>
                <a:latin typeface="Times New Roman" panose="02020603050405020304" pitchFamily="18" charset="0"/>
                <a:cs typeface="Times New Roman" panose="02020603050405020304" pitchFamily="18" charset="0"/>
              </a:rPr>
              <a:t>Распределение </a:t>
            </a:r>
            <a:r>
              <a:rPr lang="ru-RU" sz="3000" b="1" dirty="0">
                <a:solidFill>
                  <a:schemeClr val="tx2"/>
                </a:solidFill>
                <a:latin typeface="Times New Roman" panose="02020603050405020304" pitchFamily="18" charset="0"/>
                <a:cs typeface="Times New Roman" panose="02020603050405020304" pitchFamily="18" charset="0"/>
              </a:rPr>
              <a:t>между </a:t>
            </a:r>
            <a:r>
              <a:rPr lang="ru-RU" sz="3000" b="1" dirty="0" smtClean="0">
                <a:solidFill>
                  <a:schemeClr val="tx2"/>
                </a:solidFill>
                <a:latin typeface="Times New Roman" panose="02020603050405020304" pitchFamily="18" charset="0"/>
                <a:cs typeface="Times New Roman" panose="02020603050405020304" pitchFamily="18" charset="0"/>
              </a:rPr>
              <a:t>участниками ТОО, АО(держателями акций),</a:t>
            </a:r>
            <a:endParaRPr lang="ru-RU" sz="3000" b="1" dirty="0">
              <a:solidFill>
                <a:schemeClr val="tx2"/>
              </a:solidFill>
              <a:latin typeface="Times New Roman" panose="02020603050405020304" pitchFamily="18" charset="0"/>
              <a:cs typeface="Times New Roman" panose="02020603050405020304" pitchFamily="18" charset="0"/>
            </a:endParaRPr>
          </a:p>
          <a:p>
            <a:pPr algn="ctr"/>
            <a:r>
              <a:rPr lang="ru-RU" sz="3000" b="1" dirty="0" smtClean="0">
                <a:solidFill>
                  <a:schemeClr val="tx2"/>
                </a:solidFill>
                <a:latin typeface="Times New Roman" panose="02020603050405020304" pitchFamily="18" charset="0"/>
                <a:cs typeface="Times New Roman" panose="02020603050405020304" pitchFamily="18" charset="0"/>
              </a:rPr>
              <a:t> чистой прибыли, выплата дивидендов по акциям</a:t>
            </a:r>
          </a:p>
          <a:p>
            <a:pPr algn="ctr"/>
            <a:endParaRPr lang="ru-RU" sz="3000" b="1" dirty="0">
              <a:solidFill>
                <a:schemeClr val="tx2"/>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10952" y="4240042"/>
            <a:ext cx="1724744" cy="242931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solidFill>
                <a:latin typeface="Times New Roman" panose="02020603050405020304" pitchFamily="18" charset="0"/>
                <a:cs typeface="Times New Roman" panose="02020603050405020304" pitchFamily="18" charset="0"/>
              </a:rPr>
              <a:t>Физ. лицо-резидент РК</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1979712" y="4240043"/>
            <a:ext cx="2088232" cy="242931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solidFill>
                <a:latin typeface="Times New Roman" panose="02020603050405020304" pitchFamily="18" charset="0"/>
                <a:cs typeface="Times New Roman" panose="02020603050405020304" pitchFamily="18" charset="0"/>
              </a:rPr>
              <a:t>Юр. Лицо – резидент РК</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4283968" y="4240043"/>
            <a:ext cx="2160240" cy="242931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solidFill>
                <a:latin typeface="Times New Roman" panose="02020603050405020304" pitchFamily="18" charset="0"/>
                <a:cs typeface="Times New Roman" panose="02020603050405020304" pitchFamily="18" charset="0"/>
              </a:rPr>
              <a:t>Физическое лицо-нерезидент РК</a:t>
            </a: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6804248" y="4221088"/>
            <a:ext cx="2160240" cy="228530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chemeClr val="tx2"/>
                </a:solidFill>
                <a:latin typeface="Times New Roman" panose="02020603050405020304" pitchFamily="18" charset="0"/>
                <a:cs typeface="Times New Roman" panose="02020603050405020304" pitchFamily="18" charset="0"/>
              </a:rPr>
              <a:t>Юр. Лицо</a:t>
            </a:r>
            <a:r>
              <a:rPr lang="ru-RU" sz="2400" b="1" dirty="0" smtClean="0">
                <a:solidFill>
                  <a:schemeClr val="tx2"/>
                </a:solidFill>
                <a:latin typeface="Times New Roman" panose="02020603050405020304" pitchFamily="18" charset="0"/>
                <a:cs typeface="Times New Roman" panose="02020603050405020304" pitchFamily="18" charset="0"/>
              </a:rPr>
              <a:t> -нерезидент РК</a:t>
            </a:r>
            <a:endParaRPr lang="ru-RU" sz="2400" b="1" dirty="0">
              <a:solidFill>
                <a:schemeClr val="tx2"/>
              </a:solidFill>
              <a:latin typeface="Times New Roman" panose="02020603050405020304" pitchFamily="18" charset="0"/>
              <a:cs typeface="Times New Roman" panose="02020603050405020304" pitchFamily="18" charset="0"/>
            </a:endParaRPr>
          </a:p>
        </p:txBody>
      </p:sp>
      <p:cxnSp>
        <p:nvCxnSpPr>
          <p:cNvPr id="10" name="Прямая соединительная линия 9"/>
          <p:cNvCxnSpPr/>
          <p:nvPr/>
        </p:nvCxnSpPr>
        <p:spPr>
          <a:xfrm>
            <a:off x="1156898" y="3645024"/>
            <a:ext cx="7159518" cy="0"/>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1156898" y="3645024"/>
            <a:ext cx="0" cy="576064"/>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3043262" y="3620935"/>
            <a:ext cx="0" cy="576064"/>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508104" y="3663979"/>
            <a:ext cx="0" cy="576064"/>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8306666" y="3661792"/>
            <a:ext cx="0" cy="576064"/>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0732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66" y="2132856"/>
            <a:ext cx="9141434" cy="5040560"/>
          </a:xfrm>
        </p:spPr>
        <p:txBody>
          <a:bodyPr>
            <a:noAutofit/>
          </a:bodyPr>
          <a:lstStyle/>
          <a:p>
            <a:pPr algn="just" fontAlgn="t"/>
            <a:r>
              <a:rPr lang="ru-RU" dirty="0" smtClean="0">
                <a:latin typeface="Times New Roman" panose="02020603050405020304" pitchFamily="18" charset="0"/>
                <a:cs typeface="Times New Roman" panose="02020603050405020304" pitchFamily="18" charset="0"/>
              </a:rPr>
              <a:t>стоимости </a:t>
            </a:r>
            <a:r>
              <a:rPr lang="ru-RU" dirty="0">
                <a:latin typeface="Times New Roman" panose="02020603050405020304" pitchFamily="18" charset="0"/>
                <a:cs typeface="Times New Roman" panose="02020603050405020304" pitchFamily="18" charset="0"/>
              </a:rPr>
              <a:t>расходов или обязательств, не связанных с предпринимательской деятельностью юридического лица, возникающих у его акционера, участника, учредителя или их взаимосвязанной стороны перед третьим лицом, погашаемой юридическим лицом без ее возмещения акционером, учредителем, участником или их взаимосвязанной стороной юридическому лицу;</a:t>
            </a:r>
          </a:p>
          <a:p>
            <a:pPr algn="just" fontAlgn="t"/>
            <a:r>
              <a:rPr lang="ru-RU" dirty="0">
                <a:latin typeface="Times New Roman" panose="02020603050405020304" pitchFamily="18" charset="0"/>
                <a:cs typeface="Times New Roman" panose="02020603050405020304" pitchFamily="18" charset="0"/>
              </a:rPr>
              <a:t>любого имущества и материальной выгоды, предоставляемых юридическим лицом своему акционеру, участнику, учредителю или их взаимосвязанной стороне, за исключением доходов, отраженных в </a:t>
            </a:r>
            <a:r>
              <a:rPr lang="ru-RU" dirty="0">
                <a:latin typeface="Times New Roman" panose="02020603050405020304" pitchFamily="18" charset="0"/>
                <a:cs typeface="Times New Roman" panose="02020603050405020304" pitchFamily="18" charset="0"/>
                <a:hlinkClick r:id="rId2" tooltip="Кодекс Республики Казахстан от 10 декабря 2008 года № 99-IV «О налогах и других обязательных платежах в бюджет (Налоговый кодекс)» (с изменениями и дополнениями по состоянию на 29.12.2014 г.)"/>
              </a:rPr>
              <a:t>статьях 163-165</a:t>
            </a:r>
            <a:r>
              <a:rPr lang="ru-RU" dirty="0">
                <a:latin typeface="Times New Roman" panose="02020603050405020304" pitchFamily="18" charset="0"/>
                <a:cs typeface="Times New Roman" panose="02020603050405020304" pitchFamily="18" charset="0"/>
              </a:rPr>
              <a:t> настоящего Кодекса, и доходов от реализации товаров, работ, услуг.</a:t>
            </a:r>
          </a:p>
        </p:txBody>
      </p:sp>
      <p:sp>
        <p:nvSpPr>
          <p:cNvPr id="3" name="Заголовок 2"/>
          <p:cNvSpPr>
            <a:spLocks noGrp="1"/>
          </p:cNvSpPr>
          <p:nvPr>
            <p:ph type="title"/>
          </p:nvPr>
        </p:nvSpPr>
        <p:spPr/>
        <p:txBody>
          <a:bodyPr>
            <a:noAutofit/>
          </a:bodyPr>
          <a:lstStyle/>
          <a:p>
            <a:r>
              <a:rPr lang="ru-RU" sz="3600" b="1" dirty="0">
                <a:latin typeface="Times New Roman" panose="02020603050405020304" pitchFamily="18" charset="0"/>
                <a:cs typeface="Times New Roman" panose="02020603050405020304" pitchFamily="18" charset="0"/>
              </a:rPr>
              <a:t>Статья 12. Основные понятия, применяемые в налоговом Кодексе</a:t>
            </a:r>
          </a:p>
        </p:txBody>
      </p:sp>
    </p:spTree>
    <p:extLst>
      <p:ext uri="{BB962C8B-B14F-4D97-AF65-F5344CB8AC3E}">
        <p14:creationId xmlns:p14="http://schemas.microsoft.com/office/powerpoint/2010/main" val="37699029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37991302"/>
              </p:ext>
            </p:extLst>
          </p:nvPr>
        </p:nvGraphicFramePr>
        <p:xfrm>
          <a:off x="0" y="27901"/>
          <a:ext cx="9144000" cy="7180900"/>
        </p:xfrm>
        <a:graphic>
          <a:graphicData uri="http://schemas.openxmlformats.org/drawingml/2006/table">
            <a:tbl>
              <a:tblPr firstRow="1" bandRow="1">
                <a:tableStyleId>{5C22544A-7EE6-4342-B048-85BDC9FD1C3A}</a:tableStyleId>
              </a:tblPr>
              <a:tblGrid>
                <a:gridCol w="2627784"/>
                <a:gridCol w="3312368"/>
                <a:gridCol w="3203848"/>
              </a:tblGrid>
              <a:tr h="1742125">
                <a:tc>
                  <a:txBody>
                    <a:bodyPr/>
                    <a:lstStyle/>
                    <a:p>
                      <a:pPr algn="ctr"/>
                      <a:endParaRPr lang="ru-RU" sz="2400" dirty="0" smtClean="0">
                        <a:effectLst/>
                        <a:latin typeface="Times New Roman" panose="02020603050405020304" pitchFamily="18" charset="0"/>
                        <a:cs typeface="Times New Roman" panose="02020603050405020304" pitchFamily="18" charset="0"/>
                      </a:endParaRPr>
                    </a:p>
                    <a:p>
                      <a:pPr algn="ctr"/>
                      <a:r>
                        <a:rPr lang="ru-RU" sz="2400" dirty="0" smtClean="0">
                          <a:effectLst/>
                          <a:latin typeface="Times New Roman" panose="02020603050405020304" pitchFamily="18" charset="0"/>
                          <a:cs typeface="Times New Roman" panose="02020603050405020304" pitchFamily="18" charset="0"/>
                        </a:rPr>
                        <a:t>Наименование</a:t>
                      </a:r>
                      <a:endParaRPr lang="ru-RU" sz="2400" dirty="0">
                        <a:effectLst/>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effectLst/>
                        <a:latin typeface="Times New Roman" panose="02020603050405020304" pitchFamily="18" charset="0"/>
                        <a:cs typeface="Times New Roman" panose="02020603050405020304" pitchFamily="18" charset="0"/>
                      </a:endParaRPr>
                    </a:p>
                    <a:p>
                      <a:pPr algn="ctr"/>
                      <a:r>
                        <a:rPr lang="ru-RU" sz="2400" dirty="0" smtClean="0">
                          <a:effectLst/>
                          <a:latin typeface="Times New Roman" panose="02020603050405020304" pitchFamily="18" charset="0"/>
                          <a:cs typeface="Times New Roman" panose="02020603050405020304" pitchFamily="18" charset="0"/>
                        </a:rPr>
                        <a:t>Ставки/Статья</a:t>
                      </a:r>
                      <a:r>
                        <a:rPr lang="ru-RU" sz="2400" baseline="0" dirty="0" smtClean="0">
                          <a:effectLst/>
                          <a:latin typeface="Times New Roman" panose="02020603050405020304" pitchFamily="18" charset="0"/>
                          <a:cs typeface="Times New Roman" panose="02020603050405020304" pitchFamily="18" charset="0"/>
                        </a:rPr>
                        <a:t> Налогового кодекса РК</a:t>
                      </a:r>
                      <a:endParaRPr lang="ru-RU" sz="2400" dirty="0">
                        <a:effectLst/>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effectLst/>
                          <a:latin typeface="Times New Roman" panose="02020603050405020304" pitchFamily="18" charset="0"/>
                          <a:cs typeface="Times New Roman" panose="02020603050405020304" pitchFamily="18" charset="0"/>
                        </a:rPr>
                        <a:t>Льготы/освобождение по налогообложению при выплате дивидендов</a:t>
                      </a:r>
                      <a:endParaRPr lang="ru-RU" sz="2400" dirty="0">
                        <a:effectLst/>
                        <a:latin typeface="Times New Roman" panose="02020603050405020304" pitchFamily="18" charset="0"/>
                        <a:cs typeface="Times New Roman" panose="02020603050405020304" pitchFamily="18" charset="0"/>
                      </a:endParaRPr>
                    </a:p>
                  </a:txBody>
                  <a:tcPr/>
                </a:tc>
              </a:tr>
              <a:tr h="9153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tx2"/>
                          </a:solidFill>
                          <a:latin typeface="Times New Roman" panose="02020603050405020304" pitchFamily="18" charset="0"/>
                          <a:cs typeface="Times New Roman" panose="02020603050405020304" pitchFamily="18" charset="0"/>
                        </a:rPr>
                        <a:t>Физ. лицо-резидент РК</a:t>
                      </a:r>
                      <a:endParaRPr lang="ru-RU" sz="2400" dirty="0">
                        <a:latin typeface="Times New Roman" panose="02020603050405020304" pitchFamily="18" charset="0"/>
                        <a:cs typeface="Times New Roman" panose="02020603050405020304" pitchFamily="18" charset="0"/>
                      </a:endParaRPr>
                    </a:p>
                  </a:txBody>
                  <a:tcPr/>
                </a:tc>
                <a:tc>
                  <a:txBody>
                    <a:bodyPr/>
                    <a:lstStyle/>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5% ИПН</a:t>
                      </a: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  пункт 4, статьи 160;</a:t>
                      </a: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 пункт 2,статьи</a:t>
                      </a:r>
                      <a:r>
                        <a:rPr lang="ru-RU" sz="2400" b="1" kern="1200" baseline="0" dirty="0" smtClean="0">
                          <a:solidFill>
                            <a:schemeClr val="tx2"/>
                          </a:solidFill>
                          <a:latin typeface="Times New Roman" panose="02020603050405020304" pitchFamily="18" charset="0"/>
                          <a:ea typeface="+mn-ea"/>
                          <a:cs typeface="Times New Roman" panose="02020603050405020304" pitchFamily="18" charset="0"/>
                        </a:rPr>
                        <a:t> 158</a:t>
                      </a:r>
                      <a:endParaRPr lang="ru-RU" sz="2400" b="1"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400" b="1" kern="1200" dirty="0" smtClean="0">
                        <a:solidFill>
                          <a:schemeClr val="tx2"/>
                        </a:solidFill>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400" b="1" kern="1200" dirty="0" smtClean="0">
                          <a:solidFill>
                            <a:schemeClr val="tx2"/>
                          </a:solidFill>
                          <a:latin typeface="Times New Roman" panose="02020603050405020304" pitchFamily="18" charset="0"/>
                          <a:ea typeface="+mn-ea"/>
                          <a:cs typeface="Times New Roman" panose="02020603050405020304" pitchFamily="18" charset="0"/>
                        </a:rPr>
                        <a:t>Пункт 7 статьи 156 </a:t>
                      </a:r>
                    </a:p>
                    <a:p>
                      <a:pPr algn="ctr"/>
                      <a:endParaRPr lang="ru-RU" sz="2400" b="1" kern="1200" dirty="0">
                        <a:solidFill>
                          <a:schemeClr val="tx2"/>
                        </a:solidFill>
                        <a:latin typeface="Times New Roman" panose="02020603050405020304" pitchFamily="18" charset="0"/>
                        <a:ea typeface="+mn-ea"/>
                        <a:cs typeface="Times New Roman" panose="02020603050405020304" pitchFamily="18" charset="0"/>
                      </a:endParaRPr>
                    </a:p>
                  </a:txBody>
                  <a:tcPr/>
                </a:tc>
              </a:tr>
              <a:tr h="9070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tx2"/>
                          </a:solidFill>
                          <a:latin typeface="Times New Roman" panose="02020603050405020304" pitchFamily="18" charset="0"/>
                          <a:cs typeface="Times New Roman" panose="02020603050405020304" pitchFamily="18" charset="0"/>
                        </a:rPr>
                        <a:t>Физическое лицо-нерезидент РК</a:t>
                      </a:r>
                      <a:endParaRPr lang="ru-RU" sz="2400" dirty="0">
                        <a:latin typeface="Times New Roman" panose="02020603050405020304" pitchFamily="18" charset="0"/>
                        <a:cs typeface="Times New Roman" panose="02020603050405020304" pitchFamily="18" charset="0"/>
                      </a:endParaRPr>
                    </a:p>
                  </a:txBody>
                  <a:tcPr/>
                </a:tc>
                <a:tc>
                  <a:txBody>
                    <a:bodyPr/>
                    <a:lstStyle/>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15% ИПН;</a:t>
                      </a: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 пункт 9, статьи 192;</a:t>
                      </a: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пункт 6, статьи 194</a:t>
                      </a:r>
                      <a:endParaRPr lang="ru-RU" sz="2400" b="1"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algn="ctr"/>
                      <a:endParaRPr lang="ru-RU" sz="2400" b="1" kern="1200" dirty="0" smtClean="0">
                        <a:solidFill>
                          <a:schemeClr val="tx2"/>
                        </a:solidFill>
                        <a:latin typeface="Times New Roman" panose="02020603050405020304" pitchFamily="18" charset="0"/>
                        <a:ea typeface="+mn-ea"/>
                        <a:cs typeface="Times New Roman" panose="02020603050405020304" pitchFamily="18" charset="0"/>
                      </a:endParaRP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Пункт 6, статьи 200-1</a:t>
                      </a:r>
                      <a:endParaRPr lang="ru-RU" sz="2400" b="1" kern="1200" dirty="0">
                        <a:solidFill>
                          <a:schemeClr val="tx2"/>
                        </a:solidFill>
                        <a:latin typeface="Times New Roman" panose="02020603050405020304" pitchFamily="18" charset="0"/>
                        <a:ea typeface="+mn-ea"/>
                        <a:cs typeface="Times New Roman" panose="02020603050405020304" pitchFamily="18" charset="0"/>
                      </a:endParaRPr>
                    </a:p>
                  </a:txBody>
                  <a:tcPr/>
                </a:tc>
              </a:tr>
              <a:tr h="13287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tx2"/>
                          </a:solidFill>
                          <a:latin typeface="Times New Roman" panose="02020603050405020304" pitchFamily="18" charset="0"/>
                          <a:cs typeface="Times New Roman" panose="02020603050405020304" pitchFamily="18" charset="0"/>
                        </a:rPr>
                        <a:t>Юр. Лицо – резидент РК</a:t>
                      </a:r>
                      <a:endParaRPr lang="ru-RU" sz="2400" dirty="0">
                        <a:latin typeface="Times New Roman" panose="02020603050405020304" pitchFamily="18" charset="0"/>
                        <a:cs typeface="Times New Roman" panose="02020603050405020304" pitchFamily="18" charset="0"/>
                      </a:endParaRPr>
                    </a:p>
                  </a:txBody>
                  <a:tcPr/>
                </a:tc>
                <a:tc>
                  <a:txBody>
                    <a:bodyPr/>
                    <a:lstStyle/>
                    <a:p>
                      <a:pPr algn="ctr"/>
                      <a:endParaRPr lang="ru-RU" sz="2400" b="1" kern="1200" dirty="0" smtClean="0">
                        <a:solidFill>
                          <a:schemeClr val="tx2"/>
                        </a:solidFill>
                        <a:latin typeface="Times New Roman" panose="02020603050405020304" pitchFamily="18" charset="0"/>
                        <a:ea typeface="+mn-ea"/>
                        <a:cs typeface="Times New Roman" panose="02020603050405020304" pitchFamily="18" charset="0"/>
                      </a:endParaRP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п.17, статьи 85</a:t>
                      </a:r>
                      <a:endParaRPr lang="ru-RU" sz="2400" b="1"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algn="ctr"/>
                      <a:endParaRPr lang="ru-RU" sz="2400" b="1" kern="1200" dirty="0" smtClean="0">
                        <a:solidFill>
                          <a:schemeClr val="tx2"/>
                        </a:solidFill>
                        <a:latin typeface="Times New Roman" panose="02020603050405020304" pitchFamily="18" charset="0"/>
                        <a:ea typeface="+mn-ea"/>
                        <a:cs typeface="Times New Roman" panose="02020603050405020304" pitchFamily="18" charset="0"/>
                      </a:endParaRP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п.1,пп.1, статьи 99</a:t>
                      </a:r>
                      <a:endParaRPr lang="ru-RU" sz="2400" b="1" kern="1200" dirty="0">
                        <a:solidFill>
                          <a:schemeClr val="tx2"/>
                        </a:solidFill>
                        <a:latin typeface="Times New Roman" panose="02020603050405020304" pitchFamily="18" charset="0"/>
                        <a:ea typeface="+mn-ea"/>
                        <a:cs typeface="Times New Roman" panose="02020603050405020304" pitchFamily="18" charset="0"/>
                      </a:endParaRPr>
                    </a:p>
                  </a:txBody>
                  <a:tcPr/>
                </a:tc>
              </a:tr>
              <a:tr h="13287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400" b="1" dirty="0" smtClean="0">
                        <a:solidFill>
                          <a:schemeClr val="tx2"/>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tx2"/>
                          </a:solidFill>
                          <a:latin typeface="Times New Roman" panose="02020603050405020304" pitchFamily="18" charset="0"/>
                          <a:cs typeface="Times New Roman" panose="02020603050405020304" pitchFamily="18" charset="0"/>
                        </a:rPr>
                        <a:t>Юр. Лицо -нерезидент РК</a:t>
                      </a:r>
                      <a:endParaRPr lang="ru-RU" sz="2400" dirty="0">
                        <a:latin typeface="Times New Roman" panose="02020603050405020304" pitchFamily="18" charset="0"/>
                        <a:cs typeface="Times New Roman" panose="02020603050405020304" pitchFamily="18" charset="0"/>
                      </a:endParaRPr>
                    </a:p>
                  </a:txBody>
                  <a:tcPr/>
                </a:tc>
                <a:tc>
                  <a:txBody>
                    <a:bodyPr/>
                    <a:lstStyle/>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15% ИПН</a:t>
                      </a: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 пункт 9, статьи 192;</a:t>
                      </a: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 пункт 6, статьи 194</a:t>
                      </a:r>
                    </a:p>
                    <a:p>
                      <a:pPr algn="ctr"/>
                      <a:endParaRPr lang="ru-RU" sz="2400" b="1" kern="1200" dirty="0">
                        <a:solidFill>
                          <a:schemeClr val="tx2"/>
                        </a:solidFill>
                        <a:latin typeface="Times New Roman" panose="02020603050405020304" pitchFamily="18" charset="0"/>
                        <a:ea typeface="+mn-ea"/>
                        <a:cs typeface="Times New Roman" panose="02020603050405020304" pitchFamily="18" charset="0"/>
                      </a:endParaRPr>
                    </a:p>
                  </a:txBody>
                  <a:tcPr/>
                </a:tc>
                <a:tc>
                  <a:txBody>
                    <a:bodyPr/>
                    <a:lstStyle/>
                    <a:p>
                      <a:pPr algn="ctr"/>
                      <a:endParaRPr lang="ru-RU" sz="2400" b="1" kern="1200" dirty="0" smtClean="0">
                        <a:solidFill>
                          <a:schemeClr val="tx2"/>
                        </a:solidFill>
                        <a:latin typeface="Times New Roman" panose="02020603050405020304" pitchFamily="18" charset="0"/>
                        <a:ea typeface="+mn-ea"/>
                        <a:cs typeface="Times New Roman" panose="02020603050405020304" pitchFamily="18" charset="0"/>
                      </a:endParaRPr>
                    </a:p>
                    <a:p>
                      <a:pPr algn="ctr"/>
                      <a:r>
                        <a:rPr lang="ru-RU" sz="2400" b="1" kern="1200" dirty="0" smtClean="0">
                          <a:solidFill>
                            <a:schemeClr val="tx2"/>
                          </a:solidFill>
                          <a:latin typeface="Times New Roman" panose="02020603050405020304" pitchFamily="18" charset="0"/>
                          <a:ea typeface="+mn-ea"/>
                          <a:cs typeface="Times New Roman" panose="02020603050405020304" pitchFamily="18" charset="0"/>
                        </a:rPr>
                        <a:t>пп.3 и пп.5 пункта 5,</a:t>
                      </a:r>
                      <a:r>
                        <a:rPr lang="ru-RU" sz="2400" b="1" kern="1200" baseline="0" dirty="0" smtClean="0">
                          <a:solidFill>
                            <a:schemeClr val="tx2"/>
                          </a:solidFill>
                          <a:latin typeface="Times New Roman" panose="02020603050405020304" pitchFamily="18" charset="0"/>
                          <a:ea typeface="+mn-ea"/>
                          <a:cs typeface="Times New Roman" panose="02020603050405020304" pitchFamily="18" charset="0"/>
                        </a:rPr>
                        <a:t> статьи 193</a:t>
                      </a:r>
                      <a:endParaRPr lang="ru-RU" sz="2400" b="1" kern="1200" dirty="0">
                        <a:solidFill>
                          <a:schemeClr val="tx2"/>
                        </a:solidFill>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2282725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844824"/>
            <a:ext cx="8856983" cy="4752528"/>
          </a:xfrm>
        </p:spPr>
        <p:txBody>
          <a:bodyPr>
            <a:normAutofit/>
          </a:bodyPr>
          <a:lstStyle/>
          <a:p>
            <a:pPr marL="0" indent="0">
              <a:buNone/>
            </a:pPr>
            <a:r>
              <a:rPr lang="ru-RU" sz="2800" b="1" dirty="0" smtClean="0">
                <a:latin typeface="Times New Roman" panose="02020603050405020304" pitchFamily="18" charset="0"/>
                <a:cs typeface="Times New Roman" panose="02020603050405020304" pitchFamily="18" charset="0"/>
              </a:rPr>
              <a:t>Начисление дивидендов</a:t>
            </a:r>
          </a:p>
          <a:p>
            <a:pPr marL="0" indent="0">
              <a:buNone/>
            </a:pPr>
            <a:r>
              <a:rPr lang="ru-RU" sz="2800" dirty="0" err="1" smtClean="0">
                <a:latin typeface="Times New Roman" panose="02020603050405020304" pitchFamily="18" charset="0"/>
                <a:cs typeface="Times New Roman" panose="02020603050405020304" pitchFamily="18" charset="0"/>
              </a:rPr>
              <a:t>Дт</a:t>
            </a:r>
            <a:r>
              <a:rPr lang="ru-RU" sz="2800" dirty="0" smtClean="0">
                <a:latin typeface="Times New Roman" panose="02020603050405020304" pitchFamily="18" charset="0"/>
                <a:cs typeface="Times New Roman" panose="02020603050405020304" pitchFamily="18" charset="0"/>
              </a:rPr>
              <a:t> 5520 </a:t>
            </a:r>
            <a:r>
              <a:rPr lang="ru-RU" sz="2800" dirty="0" err="1" smtClean="0">
                <a:latin typeface="Times New Roman" panose="02020603050405020304" pitchFamily="18" charset="0"/>
                <a:cs typeface="Times New Roman" panose="02020603050405020304" pitchFamily="18" charset="0"/>
              </a:rPr>
              <a:t>Кт</a:t>
            </a:r>
            <a:r>
              <a:rPr lang="ru-RU" sz="2800" dirty="0" smtClean="0">
                <a:latin typeface="Times New Roman" panose="02020603050405020304" pitchFamily="18" charset="0"/>
                <a:cs typeface="Times New Roman" panose="02020603050405020304" pitchFamily="18" charset="0"/>
              </a:rPr>
              <a:t> 3030                                           - 100 000</a:t>
            </a:r>
          </a:p>
          <a:p>
            <a:pPr marL="0" indent="0">
              <a:buNone/>
            </a:pPr>
            <a:r>
              <a:rPr lang="ru-RU" sz="2800" b="1" dirty="0" smtClean="0">
                <a:latin typeface="Times New Roman" panose="02020603050405020304" pitchFamily="18" charset="0"/>
                <a:cs typeface="Times New Roman" panose="02020603050405020304" pitchFamily="18" charset="0"/>
              </a:rPr>
              <a:t>Исчисление ИПН у источника выплаты </a:t>
            </a:r>
          </a:p>
          <a:p>
            <a:pPr marL="0" indent="0">
              <a:buNone/>
            </a:pPr>
            <a:r>
              <a:rPr lang="ru-RU" sz="2800" dirty="0" err="1" smtClean="0">
                <a:latin typeface="Times New Roman" panose="02020603050405020304" pitchFamily="18" charset="0"/>
                <a:cs typeface="Times New Roman" panose="02020603050405020304" pitchFamily="18" charset="0"/>
              </a:rPr>
              <a:t>Дт</a:t>
            </a:r>
            <a:r>
              <a:rPr lang="ru-RU" sz="2800" dirty="0" smtClean="0">
                <a:latin typeface="Times New Roman" panose="02020603050405020304" pitchFamily="18" charset="0"/>
                <a:cs typeface="Times New Roman" panose="02020603050405020304" pitchFamily="18" charset="0"/>
              </a:rPr>
              <a:t> 3030 </a:t>
            </a:r>
            <a:r>
              <a:rPr lang="ru-RU" sz="2800" dirty="0" err="1" smtClean="0">
                <a:latin typeface="Times New Roman" panose="02020603050405020304" pitchFamily="18" charset="0"/>
                <a:cs typeface="Times New Roman" panose="02020603050405020304" pitchFamily="18" charset="0"/>
              </a:rPr>
              <a:t>Кт</a:t>
            </a:r>
            <a:r>
              <a:rPr lang="ru-RU" sz="2800" dirty="0" smtClean="0">
                <a:latin typeface="Times New Roman" panose="02020603050405020304" pitchFamily="18" charset="0"/>
                <a:cs typeface="Times New Roman" panose="02020603050405020304" pitchFamily="18" charset="0"/>
              </a:rPr>
              <a:t> 3120                                            </a:t>
            </a:r>
            <a:r>
              <a:rPr lang="ru-RU" sz="2800" dirty="0">
                <a:latin typeface="Times New Roman" panose="02020603050405020304" pitchFamily="18" charset="0"/>
                <a:cs typeface="Times New Roman" panose="02020603050405020304" pitchFamily="18" charset="0"/>
              </a:rPr>
              <a:t>-5 000</a:t>
            </a:r>
          </a:p>
          <a:p>
            <a:pPr marL="0" indent="0">
              <a:buNone/>
            </a:pPr>
            <a:r>
              <a:rPr lang="ru-RU" sz="2800" b="1" dirty="0" smtClean="0">
                <a:latin typeface="Times New Roman" panose="02020603050405020304" pitchFamily="18" charset="0"/>
                <a:cs typeface="Times New Roman" panose="02020603050405020304" pitchFamily="18" charset="0"/>
              </a:rPr>
              <a:t>Уплата ИПН в бюджет</a:t>
            </a:r>
          </a:p>
          <a:p>
            <a:pPr marL="0" indent="0">
              <a:buNone/>
            </a:pPr>
            <a:r>
              <a:rPr lang="ru-RU" sz="2800" dirty="0" smtClean="0">
                <a:latin typeface="Times New Roman" panose="02020603050405020304" pitchFamily="18" charset="0"/>
                <a:cs typeface="Times New Roman" panose="02020603050405020304" pitchFamily="18" charset="0"/>
              </a:rPr>
              <a:t>Дт3120   </a:t>
            </a:r>
            <a:r>
              <a:rPr lang="ru-RU" sz="2800" dirty="0" err="1" smtClean="0">
                <a:latin typeface="Times New Roman" panose="02020603050405020304" pitchFamily="18" charset="0"/>
                <a:cs typeface="Times New Roman" panose="02020603050405020304" pitchFamily="18" charset="0"/>
              </a:rPr>
              <a:t>Кт</a:t>
            </a:r>
            <a:r>
              <a:rPr lang="ru-RU" sz="2800" dirty="0" smtClean="0">
                <a:latin typeface="Times New Roman" panose="02020603050405020304" pitchFamily="18" charset="0"/>
                <a:cs typeface="Times New Roman" panose="02020603050405020304" pitchFamily="18" charset="0"/>
              </a:rPr>
              <a:t> 1030                                            </a:t>
            </a:r>
            <a:r>
              <a:rPr lang="ru-RU" sz="2800" dirty="0">
                <a:latin typeface="Times New Roman" panose="02020603050405020304" pitchFamily="18" charset="0"/>
                <a:cs typeface="Times New Roman" panose="02020603050405020304" pitchFamily="18" charset="0"/>
              </a:rPr>
              <a:t>-5 000</a:t>
            </a:r>
          </a:p>
          <a:p>
            <a:pPr marL="0" indent="0">
              <a:buNone/>
            </a:pPr>
            <a:r>
              <a:rPr lang="ru-RU" sz="2800" b="1" dirty="0" smtClean="0">
                <a:latin typeface="Times New Roman" panose="02020603050405020304" pitchFamily="18" charset="0"/>
                <a:cs typeface="Times New Roman" panose="02020603050405020304" pitchFamily="18" charset="0"/>
              </a:rPr>
              <a:t>Выплата дивидендов</a:t>
            </a:r>
          </a:p>
          <a:p>
            <a:pPr marL="0" indent="0">
              <a:buNone/>
            </a:pPr>
            <a:r>
              <a:rPr lang="ru-RU" sz="2800" dirty="0" err="1" smtClean="0">
                <a:latin typeface="Times New Roman" panose="02020603050405020304" pitchFamily="18" charset="0"/>
                <a:cs typeface="Times New Roman" panose="02020603050405020304" pitchFamily="18" charset="0"/>
              </a:rPr>
              <a:t>Дт</a:t>
            </a:r>
            <a:r>
              <a:rPr lang="ru-RU" sz="2800" dirty="0" smtClean="0">
                <a:latin typeface="Times New Roman" panose="02020603050405020304" pitchFamily="18" charset="0"/>
                <a:cs typeface="Times New Roman" panose="02020603050405020304" pitchFamily="18" charset="0"/>
              </a:rPr>
              <a:t> 3030 </a:t>
            </a:r>
            <a:r>
              <a:rPr lang="ru-RU" sz="2800" dirty="0" err="1" smtClean="0">
                <a:latin typeface="Times New Roman" panose="02020603050405020304" pitchFamily="18" charset="0"/>
                <a:cs typeface="Times New Roman" panose="02020603050405020304" pitchFamily="18" charset="0"/>
              </a:rPr>
              <a:t>Кт</a:t>
            </a:r>
            <a:r>
              <a:rPr lang="ru-RU" sz="2800" dirty="0" smtClean="0">
                <a:latin typeface="Times New Roman" panose="02020603050405020304" pitchFamily="18" charset="0"/>
                <a:cs typeface="Times New Roman" panose="02020603050405020304" pitchFamily="18" charset="0"/>
              </a:rPr>
              <a:t> 1010/1030                                   -95 000</a:t>
            </a:r>
          </a:p>
        </p:txBody>
      </p:sp>
      <p:sp>
        <p:nvSpPr>
          <p:cNvPr id="3" name="Заголовок 2"/>
          <p:cNvSpPr>
            <a:spLocks noGrp="1"/>
          </p:cNvSpPr>
          <p:nvPr>
            <p:ph type="title"/>
          </p:nvPr>
        </p:nvSpPr>
        <p:spPr/>
        <p:txBody>
          <a:bodyPr>
            <a:normAutofit/>
          </a:bodyPr>
          <a:lstStyle/>
          <a:p>
            <a:r>
              <a:rPr lang="ru-RU"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Бухгалтерские проводки при начислении выплате дивидендов</a:t>
            </a:r>
            <a:endParaRPr lang="ru-RU"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6915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214313" y="0"/>
            <a:ext cx="8750175" cy="6840538"/>
          </a:xfrm>
        </p:spPr>
        <p:txBody>
          <a:bodyPr>
            <a:noAutofit/>
          </a:bodyPr>
          <a:lstStyle/>
          <a:p>
            <a:pPr algn="just"/>
            <a:r>
              <a:rPr lang="ru-RU" sz="2000" b="1" dirty="0" smtClean="0">
                <a:solidFill>
                  <a:schemeClr val="tx2"/>
                </a:solidFill>
                <a:latin typeface="Times New Roman" panose="02020603050405020304" pitchFamily="18" charset="0"/>
                <a:cs typeface="Times New Roman" panose="02020603050405020304" pitchFamily="18" charset="0"/>
              </a:rPr>
              <a:t/>
            </a:r>
            <a:br>
              <a:rPr lang="ru-RU" sz="2000" b="1" dirty="0" smtClean="0">
                <a:solidFill>
                  <a:schemeClr val="tx2"/>
                </a:solidFill>
                <a:latin typeface="Times New Roman" panose="02020603050405020304" pitchFamily="18" charset="0"/>
                <a:cs typeface="Times New Roman" panose="02020603050405020304" pitchFamily="18" charset="0"/>
              </a:rPr>
            </a:br>
            <a:r>
              <a:rPr lang="ru-RU" sz="2000" b="1" dirty="0" smtClean="0">
                <a:solidFill>
                  <a:schemeClr val="tx2"/>
                </a:solidFill>
                <a:latin typeface="Times New Roman" panose="02020603050405020304" pitchFamily="18" charset="0"/>
                <a:cs typeface="Times New Roman" panose="02020603050405020304" pitchFamily="18" charset="0"/>
              </a:rPr>
              <a:t>       </a:t>
            </a:r>
            <a:r>
              <a:rPr lang="ru-RU" sz="2300" b="1" dirty="0" smtClean="0">
                <a:solidFill>
                  <a:schemeClr val="tx2"/>
                </a:solidFill>
                <a:latin typeface="Times New Roman" panose="02020603050405020304" pitchFamily="18" charset="0"/>
                <a:cs typeface="Times New Roman" panose="02020603050405020304" pitchFamily="18" charset="0"/>
              </a:rPr>
              <a:t>В ТОО два учредителя, при чем, Учредитель 1 является основателем компании с января 2010 года. В 2012 году, он продал 50% доли Учредителю 2. По итогам деятельности за 2013 года, чистая прибыль составила 200 000 тенге. Решением участников ТОО, было принято решение о распределении прибыли между участниками в виде дивидендов. С какого времени можно применить льготу по освобождению дивидендов от налогообложения и какими бухгалтерскими проводками отразить в учете?</a:t>
            </a:r>
            <a:endParaRPr lang="ru-RU" sz="2300" b="1" dirty="0">
              <a:solidFill>
                <a:schemeClr val="tx2"/>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4009185" y="404664"/>
            <a:ext cx="2218999" cy="523220"/>
          </a:xfrm>
          <a:prstGeom prst="rect">
            <a:avLst/>
          </a:prstGeom>
        </p:spPr>
        <p:txBody>
          <a:bodyPr wrap="square">
            <a:spAutoFit/>
          </a:bodyPr>
          <a:lstStyle/>
          <a:p>
            <a:r>
              <a:rPr lang="ru-RU"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Вопрос 3:</a:t>
            </a:r>
            <a:endParaRPr lang="ru-RU" sz="2800" dirty="0"/>
          </a:p>
        </p:txBody>
      </p:sp>
    </p:spTree>
    <p:extLst>
      <p:ext uri="{BB962C8B-B14F-4D97-AF65-F5344CB8AC3E}">
        <p14:creationId xmlns:p14="http://schemas.microsoft.com/office/powerpoint/2010/main" val="33623352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0" y="1268759"/>
            <a:ext cx="8964488" cy="5473353"/>
          </a:xfrm>
        </p:spPr>
        <p:txBody>
          <a:bodyPr>
            <a:noAutofit/>
          </a:bodyPr>
          <a:lstStyle/>
          <a:p>
            <a:pPr algn="just"/>
            <a:r>
              <a:rPr lang="ru-RU" sz="2400" b="1" dirty="0" smtClean="0">
                <a:solidFill>
                  <a:schemeClr val="tx2"/>
                </a:solidFill>
                <a:latin typeface="Times New Roman" panose="02020603050405020304" pitchFamily="18" charset="0"/>
                <a:cs typeface="Times New Roman" panose="02020603050405020304" pitchFamily="18" charset="0"/>
              </a:rPr>
              <a:t>   В </a:t>
            </a:r>
            <a:r>
              <a:rPr lang="ru-RU" sz="2400" b="1" dirty="0">
                <a:solidFill>
                  <a:schemeClr val="tx2"/>
                </a:solidFill>
                <a:latin typeface="Times New Roman" panose="02020603050405020304" pitchFamily="18" charset="0"/>
                <a:cs typeface="Times New Roman" panose="02020603050405020304" pitchFamily="18" charset="0"/>
              </a:rPr>
              <a:t>соответствии </a:t>
            </a:r>
            <a:r>
              <a:rPr lang="ru-RU" sz="2400" b="1" dirty="0" smtClean="0">
                <a:solidFill>
                  <a:schemeClr val="tx2"/>
                </a:solidFill>
                <a:latin typeface="Times New Roman" panose="02020603050405020304" pitchFamily="18" charset="0"/>
                <a:cs typeface="Times New Roman" panose="02020603050405020304" pitchFamily="18" charset="0"/>
              </a:rPr>
              <a:t>с подпунктом 7 пункта 1 статьи 156 Налогового </a:t>
            </a:r>
            <a:r>
              <a:rPr lang="ru-RU" sz="2400" b="1" dirty="0">
                <a:solidFill>
                  <a:schemeClr val="tx2"/>
                </a:solidFill>
                <a:latin typeface="Times New Roman" panose="02020603050405020304" pitchFamily="18" charset="0"/>
                <a:cs typeface="Times New Roman" panose="02020603050405020304" pitchFamily="18" charset="0"/>
              </a:rPr>
              <a:t>кодекса РК не подлежат налогообложению дивиденды при одновременном выполнении следующих </a:t>
            </a:r>
            <a:r>
              <a:rPr lang="ru-RU" sz="2400" b="1" dirty="0" smtClean="0">
                <a:solidFill>
                  <a:schemeClr val="tx2"/>
                </a:solidFill>
                <a:latin typeface="Times New Roman" panose="02020603050405020304" pitchFamily="18" charset="0"/>
                <a:cs typeface="Times New Roman" panose="02020603050405020304" pitchFamily="18" charset="0"/>
              </a:rPr>
              <a:t>условий:</a:t>
            </a:r>
            <a:br>
              <a:rPr lang="ru-RU" sz="2400" b="1" dirty="0" smtClean="0">
                <a:solidFill>
                  <a:schemeClr val="tx2"/>
                </a:solidFill>
                <a:latin typeface="Times New Roman" panose="02020603050405020304" pitchFamily="18" charset="0"/>
                <a:cs typeface="Times New Roman" panose="02020603050405020304" pitchFamily="18" charset="0"/>
              </a:rPr>
            </a:br>
            <a:r>
              <a:rPr lang="ru-RU" sz="2400" b="1" dirty="0" smtClean="0">
                <a:solidFill>
                  <a:schemeClr val="tx2"/>
                </a:solidFill>
                <a:latin typeface="Times New Roman" panose="02020603050405020304" pitchFamily="18" charset="0"/>
                <a:cs typeface="Times New Roman" panose="02020603050405020304" pitchFamily="18" charset="0"/>
              </a:rPr>
              <a:t>-на </a:t>
            </a:r>
            <a:r>
              <a:rPr lang="ru-RU" sz="2400" b="1" dirty="0">
                <a:solidFill>
                  <a:schemeClr val="tx2"/>
                </a:solidFill>
                <a:latin typeface="Times New Roman" panose="02020603050405020304" pitchFamily="18" charset="0"/>
                <a:cs typeface="Times New Roman" panose="02020603050405020304" pitchFamily="18" charset="0"/>
              </a:rPr>
              <a:t>день начисления дивидендов налогоплательщик владеет акциями или долями участия, по которым выплачиваются дивиденды, более трех лет</a:t>
            </a:r>
            <a:r>
              <a:rPr lang="ru-RU" sz="2400" b="1" dirty="0" smtClean="0">
                <a:solidFill>
                  <a:schemeClr val="tx2"/>
                </a:solidFill>
                <a:latin typeface="Times New Roman" panose="02020603050405020304" pitchFamily="18" charset="0"/>
                <a:cs typeface="Times New Roman" panose="02020603050405020304" pitchFamily="18" charset="0"/>
              </a:rPr>
              <a:t>;</a:t>
            </a:r>
            <a:r>
              <a:rPr lang="ru-RU" sz="2400" b="1" dirty="0">
                <a:solidFill>
                  <a:schemeClr val="tx2"/>
                </a:solidFill>
                <a:latin typeface="Times New Roman" panose="02020603050405020304" pitchFamily="18" charset="0"/>
                <a:cs typeface="Times New Roman" panose="02020603050405020304" pitchFamily="18" charset="0"/>
              </a:rPr>
              <a:t/>
            </a:r>
            <a:br>
              <a:rPr lang="ru-RU" sz="2400" b="1" dirty="0">
                <a:solidFill>
                  <a:schemeClr val="tx2"/>
                </a:solidFill>
                <a:latin typeface="Times New Roman" panose="02020603050405020304" pitchFamily="18" charset="0"/>
                <a:cs typeface="Times New Roman" panose="02020603050405020304" pitchFamily="18" charset="0"/>
              </a:rPr>
            </a:br>
            <a:r>
              <a:rPr lang="ru-RU" sz="2400" b="1" dirty="0" smtClean="0">
                <a:solidFill>
                  <a:schemeClr val="tx2"/>
                </a:solidFill>
                <a:latin typeface="Times New Roman" panose="02020603050405020304" pitchFamily="18" charset="0"/>
                <a:cs typeface="Times New Roman" panose="02020603050405020304" pitchFamily="18" charset="0"/>
              </a:rPr>
              <a:t>-юридическое </a:t>
            </a:r>
            <a:r>
              <a:rPr lang="ru-RU" sz="2400" b="1" dirty="0">
                <a:solidFill>
                  <a:schemeClr val="tx2"/>
                </a:solidFill>
                <a:latin typeface="Times New Roman" panose="02020603050405020304" pitchFamily="18" charset="0"/>
                <a:cs typeface="Times New Roman" panose="02020603050405020304" pitchFamily="18" charset="0"/>
              </a:rPr>
              <a:t>лицо, выплачивающее дивиденды, не является недропользователем в течение периода, за который выплачиваются дивиденды</a:t>
            </a:r>
            <a:r>
              <a:rPr lang="ru-RU" sz="2400" b="1" dirty="0" smtClean="0">
                <a:solidFill>
                  <a:schemeClr val="tx2"/>
                </a:solidFill>
                <a:latin typeface="Times New Roman" panose="02020603050405020304" pitchFamily="18" charset="0"/>
                <a:cs typeface="Times New Roman" panose="02020603050405020304" pitchFamily="18" charset="0"/>
              </a:rPr>
              <a:t>;</a:t>
            </a:r>
            <a:r>
              <a:rPr lang="ru-RU" sz="2400" b="1" dirty="0">
                <a:solidFill>
                  <a:schemeClr val="tx2"/>
                </a:solidFill>
                <a:latin typeface="Times New Roman" panose="02020603050405020304" pitchFamily="18" charset="0"/>
                <a:cs typeface="Times New Roman" panose="02020603050405020304" pitchFamily="18" charset="0"/>
              </a:rPr>
              <a:t/>
            </a:r>
            <a:br>
              <a:rPr lang="ru-RU" sz="2400" b="1" dirty="0">
                <a:solidFill>
                  <a:schemeClr val="tx2"/>
                </a:solidFill>
                <a:latin typeface="Times New Roman" panose="02020603050405020304" pitchFamily="18" charset="0"/>
                <a:cs typeface="Times New Roman" panose="02020603050405020304" pitchFamily="18" charset="0"/>
              </a:rPr>
            </a:br>
            <a:r>
              <a:rPr lang="ru-RU" sz="2400" b="1" dirty="0" smtClean="0">
                <a:solidFill>
                  <a:schemeClr val="tx2"/>
                </a:solidFill>
                <a:latin typeface="Times New Roman" panose="02020603050405020304" pitchFamily="18" charset="0"/>
                <a:cs typeface="Times New Roman" panose="02020603050405020304" pitchFamily="18" charset="0"/>
              </a:rPr>
              <a:t>-имущество </a:t>
            </a:r>
            <a:r>
              <a:rPr lang="ru-RU" sz="2400" b="1" dirty="0">
                <a:solidFill>
                  <a:schemeClr val="tx2"/>
                </a:solidFill>
                <a:latin typeface="Times New Roman" panose="02020603050405020304" pitchFamily="18" charset="0"/>
                <a:cs typeface="Times New Roman" panose="02020603050405020304" pitchFamily="18" charset="0"/>
              </a:rPr>
              <a:t>лиц (лица), являющихся (являющегося) недропользователями (недропользователем), в стоимости активов юридического лица-эмитента или юридического лица, доля участия в котором реализуется, или общей стоимости активов участников консорциума, доля участия в котором реализуется, на день такой реализации составляет не более 50 %.</a:t>
            </a:r>
            <a:r>
              <a:rPr lang="ru-RU" sz="2400" dirty="0">
                <a:solidFill>
                  <a:schemeClr val="tx2"/>
                </a:solidFill>
                <a:latin typeface="Times New Roman" panose="02020603050405020304" pitchFamily="18" charset="0"/>
                <a:cs typeface="Times New Roman" panose="02020603050405020304" pitchFamily="18" charset="0"/>
              </a:rPr>
              <a:t/>
            </a:r>
            <a:br>
              <a:rPr lang="ru-RU" sz="2400" dirty="0">
                <a:solidFill>
                  <a:schemeClr val="tx2"/>
                </a:solidFill>
                <a:latin typeface="Times New Roman" panose="02020603050405020304" pitchFamily="18" charset="0"/>
                <a:cs typeface="Times New Roman" panose="02020603050405020304" pitchFamily="18" charset="0"/>
              </a:rPr>
            </a:br>
            <a:endParaRPr lang="ru-RU" sz="2400" dirty="0">
              <a:solidFill>
                <a:schemeClr val="tx2"/>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3707904" y="332656"/>
            <a:ext cx="1361270" cy="461665"/>
          </a:xfrm>
          <a:prstGeom prst="rect">
            <a:avLst/>
          </a:prstGeom>
        </p:spPr>
        <p:txBody>
          <a:bodyPr wrap="none">
            <a:spAutoFit/>
          </a:bodyPr>
          <a:lstStyle/>
          <a:p>
            <a:r>
              <a:rPr lang="ru-RU"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 3</a:t>
            </a:r>
            <a:r>
              <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sz="2400" dirty="0"/>
          </a:p>
        </p:txBody>
      </p:sp>
    </p:spTree>
    <p:extLst>
      <p:ext uri="{BB962C8B-B14F-4D97-AF65-F5344CB8AC3E}">
        <p14:creationId xmlns:p14="http://schemas.microsoft.com/office/powerpoint/2010/main" val="35889365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655342178"/>
              </p:ext>
            </p:extLst>
          </p:nvPr>
        </p:nvGraphicFramePr>
        <p:xfrm>
          <a:off x="107504" y="25851"/>
          <a:ext cx="8928992" cy="6901149"/>
        </p:xfrm>
        <a:graphic>
          <a:graphicData uri="http://schemas.openxmlformats.org/drawingml/2006/table">
            <a:tbl>
              <a:tblPr firstRow="1" bandRow="1">
                <a:tableStyleId>{5C22544A-7EE6-4342-B048-85BDC9FD1C3A}</a:tableStyleId>
              </a:tblPr>
              <a:tblGrid>
                <a:gridCol w="3672408"/>
                <a:gridCol w="1584176"/>
                <a:gridCol w="1512168"/>
                <a:gridCol w="2160240"/>
              </a:tblGrid>
              <a:tr h="504055">
                <a:tc gridSpan="4">
                  <a:txBody>
                    <a:bodyPr/>
                    <a:lstStyle/>
                    <a:p>
                      <a:pPr algn="ct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Бухгалтерские проводки</a:t>
                      </a:r>
                      <a:endParaRPr lang="ru-RU"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hMerge="1">
                  <a:txBody>
                    <a:bodyPr/>
                    <a:lstStyle/>
                    <a:p>
                      <a:pPr algn="ctr"/>
                      <a:endParaRPr lang="ru-RU"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hMerge="1">
                  <a:txBody>
                    <a:bodyPr/>
                    <a:lstStyle/>
                    <a:p>
                      <a:pPr algn="ctr"/>
                      <a:endParaRPr lang="ru-RU"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hMerge="1">
                  <a:txBody>
                    <a:bodyPr/>
                    <a:lstStyle/>
                    <a:p>
                      <a:pPr algn="ctr"/>
                      <a:endParaRPr lang="ru-RU"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1243872">
                <a:tc>
                  <a:txBody>
                    <a:bodyPr/>
                    <a:lstStyle/>
                    <a:p>
                      <a:pPr algn="ct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Наименование операции</a:t>
                      </a:r>
                      <a:endParaRPr lang="ru-RU"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Дебет</a:t>
                      </a:r>
                      <a:endParaRPr lang="ru-RU"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Кредит</a:t>
                      </a:r>
                      <a:endParaRPr lang="ru-RU"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Сумма</a:t>
                      </a:r>
                      <a:endParaRPr lang="ru-RU"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1413041">
                <a:tc>
                  <a:txBody>
                    <a:bodyPr/>
                    <a:lstStyle/>
                    <a:p>
                      <a:pPr algn="ctr"/>
                      <a:r>
                        <a:rPr lang="ru-RU" sz="2400" b="1" i="1" dirty="0" smtClean="0">
                          <a:solidFill>
                            <a:schemeClr val="tx2"/>
                          </a:solidFill>
                          <a:latin typeface="Times New Roman" panose="02020603050405020304" pitchFamily="18" charset="0"/>
                          <a:cs typeface="Times New Roman" panose="02020603050405020304" pitchFamily="18" charset="0"/>
                        </a:rPr>
                        <a:t>Начисление дивидендов:</a:t>
                      </a:r>
                    </a:p>
                    <a:p>
                      <a:pPr algn="ctr"/>
                      <a:r>
                        <a:rPr lang="ru-RU" sz="2400" dirty="0" smtClean="0">
                          <a:solidFill>
                            <a:schemeClr val="tx2"/>
                          </a:solidFill>
                          <a:latin typeface="Times New Roman" panose="02020603050405020304" pitchFamily="18" charset="0"/>
                          <a:cs typeface="Times New Roman" panose="02020603050405020304" pitchFamily="18" charset="0"/>
                        </a:rPr>
                        <a:t>Участник</a:t>
                      </a:r>
                      <a:r>
                        <a:rPr lang="ru-RU" sz="2400" baseline="0" dirty="0" smtClean="0">
                          <a:solidFill>
                            <a:schemeClr val="tx2"/>
                          </a:solidFill>
                          <a:latin typeface="Times New Roman" panose="02020603050405020304" pitchFamily="18" charset="0"/>
                          <a:cs typeface="Times New Roman" panose="02020603050405020304" pitchFamily="18" charset="0"/>
                        </a:rPr>
                        <a:t> 1</a:t>
                      </a:r>
                    </a:p>
                    <a:p>
                      <a:pPr algn="ctr"/>
                      <a:r>
                        <a:rPr lang="ru-RU" sz="2400" baseline="0" dirty="0" smtClean="0">
                          <a:solidFill>
                            <a:schemeClr val="tx2"/>
                          </a:solidFill>
                          <a:latin typeface="Times New Roman" panose="02020603050405020304" pitchFamily="18" charset="0"/>
                          <a:cs typeface="Times New Roman" panose="02020603050405020304" pitchFamily="18" charset="0"/>
                        </a:rPr>
                        <a:t>Участник 2</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5520</a:t>
                      </a:r>
                    </a:p>
                    <a:p>
                      <a:pPr algn="ctr"/>
                      <a:r>
                        <a:rPr lang="ru-RU" sz="2400" dirty="0" smtClean="0">
                          <a:solidFill>
                            <a:schemeClr val="tx2"/>
                          </a:solidFill>
                          <a:latin typeface="Times New Roman" panose="02020603050405020304" pitchFamily="18" charset="0"/>
                          <a:cs typeface="Times New Roman" panose="02020603050405020304" pitchFamily="18" charset="0"/>
                        </a:rPr>
                        <a:t>5520</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3030</a:t>
                      </a:r>
                    </a:p>
                    <a:p>
                      <a:pPr algn="ctr"/>
                      <a:r>
                        <a:rPr lang="ru-RU" sz="2400" dirty="0" smtClean="0">
                          <a:solidFill>
                            <a:schemeClr val="tx2"/>
                          </a:solidFill>
                          <a:latin typeface="Times New Roman" panose="02020603050405020304" pitchFamily="18" charset="0"/>
                          <a:cs typeface="Times New Roman" panose="02020603050405020304" pitchFamily="18" charset="0"/>
                        </a:rPr>
                        <a:t>3030</a:t>
                      </a:r>
                    </a:p>
                    <a:p>
                      <a:pPr algn="ct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100 000,00</a:t>
                      </a:r>
                    </a:p>
                    <a:p>
                      <a:pPr algn="ctr"/>
                      <a:r>
                        <a:rPr lang="ru-RU" sz="2400" dirty="0" smtClean="0">
                          <a:solidFill>
                            <a:schemeClr val="tx2"/>
                          </a:solidFill>
                          <a:latin typeface="Times New Roman" panose="02020603050405020304" pitchFamily="18" charset="0"/>
                          <a:cs typeface="Times New Roman" panose="02020603050405020304" pitchFamily="18" charset="0"/>
                        </a:rPr>
                        <a:t>100 000,00</a:t>
                      </a:r>
                      <a:endParaRPr lang="ru-RU" sz="2400" dirty="0">
                        <a:solidFill>
                          <a:schemeClr val="tx2"/>
                        </a:solidFill>
                        <a:latin typeface="Times New Roman" panose="02020603050405020304" pitchFamily="18" charset="0"/>
                        <a:cs typeface="Times New Roman" panose="02020603050405020304" pitchFamily="18" charset="0"/>
                      </a:endParaRPr>
                    </a:p>
                  </a:txBody>
                  <a:tcPr/>
                </a:tc>
              </a:tr>
              <a:tr h="1484893">
                <a:tc>
                  <a:txBody>
                    <a:bodyPr/>
                    <a:lstStyle/>
                    <a:p>
                      <a:pPr algn="ctr"/>
                      <a:r>
                        <a:rPr lang="ru-RU" sz="2400" b="1" i="1" dirty="0" smtClean="0">
                          <a:solidFill>
                            <a:schemeClr val="tx2"/>
                          </a:solidFill>
                          <a:latin typeface="Times New Roman" panose="02020603050405020304" pitchFamily="18" charset="0"/>
                          <a:cs typeface="Times New Roman" panose="02020603050405020304" pitchFamily="18" charset="0"/>
                        </a:rPr>
                        <a:t>Начисление ИПН у источника выплаты (5%)</a:t>
                      </a:r>
                    </a:p>
                    <a:p>
                      <a:pPr algn="ctr"/>
                      <a:r>
                        <a:rPr lang="ru-RU" sz="2400" dirty="0" smtClean="0">
                          <a:solidFill>
                            <a:schemeClr val="tx2"/>
                          </a:solidFill>
                          <a:latin typeface="Times New Roman" panose="02020603050405020304" pitchFamily="18" charset="0"/>
                          <a:cs typeface="Times New Roman" panose="02020603050405020304" pitchFamily="18" charset="0"/>
                        </a:rPr>
                        <a:t>Участник 2</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3030</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3120</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5 000,00</a:t>
                      </a:r>
                      <a:endParaRPr lang="ru-RU" sz="2400" dirty="0">
                        <a:solidFill>
                          <a:schemeClr val="tx2"/>
                        </a:solidFill>
                        <a:latin typeface="Times New Roman" panose="02020603050405020304" pitchFamily="18" charset="0"/>
                        <a:cs typeface="Times New Roman" panose="02020603050405020304" pitchFamily="18" charset="0"/>
                      </a:endParaRPr>
                    </a:p>
                  </a:txBody>
                  <a:tcPr/>
                </a:tc>
              </a:tr>
              <a:tr h="1256409">
                <a:tc>
                  <a:txBody>
                    <a:bodyPr/>
                    <a:lstStyle/>
                    <a:p>
                      <a:pPr algn="ctr"/>
                      <a:r>
                        <a:rPr lang="ru-RU" sz="2400" b="1" i="1" dirty="0" smtClean="0">
                          <a:solidFill>
                            <a:schemeClr val="tx2"/>
                          </a:solidFill>
                          <a:latin typeface="Times New Roman" panose="02020603050405020304" pitchFamily="18" charset="0"/>
                          <a:cs typeface="Times New Roman" panose="02020603050405020304" pitchFamily="18" charset="0"/>
                        </a:rPr>
                        <a:t>Выплата дивидендов</a:t>
                      </a:r>
                    </a:p>
                    <a:p>
                      <a:pPr algn="ctr"/>
                      <a:r>
                        <a:rPr lang="ru-RU" sz="2400" dirty="0" smtClean="0">
                          <a:solidFill>
                            <a:schemeClr val="tx2"/>
                          </a:solidFill>
                          <a:latin typeface="Times New Roman" panose="02020603050405020304" pitchFamily="18" charset="0"/>
                          <a:cs typeface="Times New Roman" panose="02020603050405020304" pitchFamily="18" charset="0"/>
                        </a:rPr>
                        <a:t>Участник</a:t>
                      </a:r>
                      <a:r>
                        <a:rPr lang="ru-RU" sz="2400" baseline="0" dirty="0" smtClean="0">
                          <a:solidFill>
                            <a:schemeClr val="tx2"/>
                          </a:solidFill>
                          <a:latin typeface="Times New Roman" panose="02020603050405020304" pitchFamily="18" charset="0"/>
                          <a:cs typeface="Times New Roman" panose="02020603050405020304" pitchFamily="18" charset="0"/>
                        </a:rPr>
                        <a:t> 1</a:t>
                      </a:r>
                    </a:p>
                    <a:p>
                      <a:pPr algn="ctr"/>
                      <a:r>
                        <a:rPr lang="ru-RU" sz="2400" baseline="0" dirty="0" smtClean="0">
                          <a:solidFill>
                            <a:schemeClr val="tx2"/>
                          </a:solidFill>
                          <a:latin typeface="Times New Roman" panose="02020603050405020304" pitchFamily="18" charset="0"/>
                          <a:cs typeface="Times New Roman" panose="02020603050405020304" pitchFamily="18" charset="0"/>
                        </a:rPr>
                        <a:t>Участник 2</a:t>
                      </a:r>
                      <a:endParaRPr lang="ru-RU" sz="2400" dirty="0" smtClean="0">
                        <a:solidFill>
                          <a:schemeClr val="tx2"/>
                        </a:solidFill>
                        <a:latin typeface="Times New Roman" panose="02020603050405020304" pitchFamily="18" charset="0"/>
                        <a:cs typeface="Times New Roman" panose="02020603050405020304" pitchFamily="18" charset="0"/>
                      </a:endParaRPr>
                    </a:p>
                    <a:p>
                      <a:pPr algn="ctr"/>
                      <a:endParaRPr lang="ru-RU" sz="2400" b="1" i="1"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3030</a:t>
                      </a:r>
                    </a:p>
                    <a:p>
                      <a:pPr algn="ctr"/>
                      <a:r>
                        <a:rPr lang="ru-RU" sz="2400" dirty="0" smtClean="0">
                          <a:solidFill>
                            <a:schemeClr val="tx2"/>
                          </a:solidFill>
                          <a:latin typeface="Times New Roman" panose="02020603050405020304" pitchFamily="18" charset="0"/>
                          <a:cs typeface="Times New Roman" panose="02020603050405020304" pitchFamily="18" charset="0"/>
                        </a:rPr>
                        <a:t>3030</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1010</a:t>
                      </a:r>
                    </a:p>
                    <a:p>
                      <a:pPr algn="ctr"/>
                      <a:r>
                        <a:rPr lang="ru-RU" sz="2400" dirty="0" smtClean="0">
                          <a:solidFill>
                            <a:schemeClr val="tx2"/>
                          </a:solidFill>
                          <a:latin typeface="Times New Roman" panose="02020603050405020304" pitchFamily="18" charset="0"/>
                          <a:cs typeface="Times New Roman" panose="02020603050405020304" pitchFamily="18" charset="0"/>
                        </a:rPr>
                        <a:t>1010</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endParaRPr lang="ru-RU" sz="2400" dirty="0" smtClean="0">
                        <a:solidFill>
                          <a:schemeClr val="tx2"/>
                        </a:solidFill>
                        <a:latin typeface="Times New Roman" panose="02020603050405020304" pitchFamily="18" charset="0"/>
                        <a:cs typeface="Times New Roman" panose="02020603050405020304" pitchFamily="18" charset="0"/>
                      </a:endParaRPr>
                    </a:p>
                    <a:p>
                      <a:pPr algn="ctr"/>
                      <a:r>
                        <a:rPr lang="ru-RU" sz="2400" dirty="0" smtClean="0">
                          <a:solidFill>
                            <a:schemeClr val="tx2"/>
                          </a:solidFill>
                          <a:latin typeface="Times New Roman" panose="02020603050405020304" pitchFamily="18" charset="0"/>
                          <a:cs typeface="Times New Roman" panose="02020603050405020304" pitchFamily="18" charset="0"/>
                        </a:rPr>
                        <a:t>100 000,00</a:t>
                      </a:r>
                    </a:p>
                    <a:p>
                      <a:pPr algn="ctr"/>
                      <a:r>
                        <a:rPr lang="ru-RU" sz="2400" dirty="0" smtClean="0">
                          <a:solidFill>
                            <a:schemeClr val="tx2"/>
                          </a:solidFill>
                          <a:latin typeface="Times New Roman" panose="02020603050405020304" pitchFamily="18" charset="0"/>
                          <a:cs typeface="Times New Roman" panose="02020603050405020304" pitchFamily="18" charset="0"/>
                        </a:rPr>
                        <a:t>95 000,00</a:t>
                      </a:r>
                    </a:p>
                    <a:p>
                      <a:pPr algn="ctr"/>
                      <a:endParaRPr lang="ru-RU" sz="2400" dirty="0" smtClean="0">
                        <a:solidFill>
                          <a:schemeClr val="tx2"/>
                        </a:solidFill>
                        <a:latin typeface="Times New Roman" panose="02020603050405020304" pitchFamily="18" charset="0"/>
                        <a:cs typeface="Times New Roman" panose="02020603050405020304" pitchFamily="18" charset="0"/>
                      </a:endParaRPr>
                    </a:p>
                  </a:txBody>
                  <a:tcPr/>
                </a:tc>
              </a:tr>
              <a:tr h="489782">
                <a:tc>
                  <a:txBody>
                    <a:bodyPr/>
                    <a:lstStyle/>
                    <a:p>
                      <a:pPr algn="ctr"/>
                      <a:r>
                        <a:rPr lang="ru-RU" sz="2400" dirty="0" smtClean="0">
                          <a:solidFill>
                            <a:schemeClr val="tx2"/>
                          </a:solidFill>
                          <a:latin typeface="Times New Roman" panose="02020603050405020304" pitchFamily="18" charset="0"/>
                          <a:cs typeface="Times New Roman" panose="02020603050405020304" pitchFamily="18" charset="0"/>
                        </a:rPr>
                        <a:t>Перечисление ИПН</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r>
                        <a:rPr lang="ru-RU" sz="2400" dirty="0" smtClean="0">
                          <a:solidFill>
                            <a:schemeClr val="tx2"/>
                          </a:solidFill>
                          <a:latin typeface="Times New Roman" panose="02020603050405020304" pitchFamily="18" charset="0"/>
                          <a:cs typeface="Times New Roman" panose="02020603050405020304" pitchFamily="18" charset="0"/>
                        </a:rPr>
                        <a:t>3120</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r>
                        <a:rPr lang="ru-RU" sz="2400" dirty="0" smtClean="0">
                          <a:solidFill>
                            <a:schemeClr val="tx2"/>
                          </a:solidFill>
                          <a:latin typeface="Times New Roman" panose="02020603050405020304" pitchFamily="18" charset="0"/>
                          <a:cs typeface="Times New Roman" panose="02020603050405020304" pitchFamily="18" charset="0"/>
                        </a:rPr>
                        <a:t>1030</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ctr"/>
                      <a:r>
                        <a:rPr lang="ru-RU" sz="2400" dirty="0" smtClean="0">
                          <a:solidFill>
                            <a:schemeClr val="tx2"/>
                          </a:solidFill>
                          <a:latin typeface="Times New Roman" panose="02020603050405020304" pitchFamily="18" charset="0"/>
                          <a:cs typeface="Times New Roman" panose="02020603050405020304" pitchFamily="18" charset="0"/>
                        </a:rPr>
                        <a:t>5 000,00</a:t>
                      </a:r>
                      <a:endParaRPr lang="ru-RU" sz="2400" dirty="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7036940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214313" y="0"/>
            <a:ext cx="8929687" cy="6840538"/>
          </a:xfrm>
        </p:spPr>
        <p:txBody>
          <a:bodyPr>
            <a:noAutofit/>
          </a:bodyPr>
          <a:lstStyle/>
          <a:p>
            <a:pPr algn="just"/>
            <a:r>
              <a:rPr lang="ru-RU" sz="2400" dirty="0" smtClean="0">
                <a:solidFill>
                  <a:schemeClr val="tx2"/>
                </a:solidFill>
                <a:latin typeface="Times New Roman" panose="02020603050405020304" pitchFamily="18" charset="0"/>
                <a:cs typeface="Times New Roman" panose="02020603050405020304" pitchFamily="18" charset="0"/>
              </a:rPr>
              <a:t>   </a:t>
            </a:r>
            <a:r>
              <a:rPr lang="ru-RU" sz="2400" dirty="0"/>
              <a:t>второе </a:t>
            </a:r>
            <a:r>
              <a:rPr lang="ru-RU" sz="2400" dirty="0" smtClean="0"/>
              <a:t>з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
            </a:r>
            <a:br>
              <a:rPr lang="ru-RU" sz="2400" dirty="0" smtClean="0"/>
            </a:br>
            <a:r>
              <a:rPr lang="ru-RU" sz="2400" dirty="0"/>
              <a:t/>
            </a:r>
            <a:br>
              <a:rPr lang="ru-RU" sz="2400" dirty="0"/>
            </a:br>
            <a:r>
              <a:rPr lang="ru-RU" sz="2400" dirty="0" smtClean="0">
                <a:solidFill>
                  <a:schemeClr val="tx2"/>
                </a:solidFill>
              </a:rPr>
              <a:t>…</a:t>
            </a:r>
            <a:r>
              <a:rPr lang="ru-RU" sz="2400" b="1" dirty="0" smtClean="0">
                <a:solidFill>
                  <a:schemeClr val="tx2"/>
                </a:solidFill>
                <a:latin typeface="Times New Roman" panose="02020603050405020304" pitchFamily="18" charset="0"/>
                <a:cs typeface="Times New Roman" panose="02020603050405020304" pitchFamily="18" charset="0"/>
              </a:rPr>
              <a:t>имущество </a:t>
            </a:r>
            <a:r>
              <a:rPr lang="ru-RU" sz="2400" b="1" dirty="0">
                <a:solidFill>
                  <a:schemeClr val="tx2"/>
                </a:solidFill>
                <a:latin typeface="Times New Roman" panose="02020603050405020304" pitchFamily="18" charset="0"/>
                <a:cs typeface="Times New Roman" panose="02020603050405020304" pitchFamily="18" charset="0"/>
              </a:rPr>
              <a:t>лиц (лица), являющихся (являющегося) недропользователями (недропользователем), в стоимости активов юридического лица-эмитента или юридического лица, доля участия в котором реализуется, или общей стоимости активов участников консорциума, доля участия в котором реализуется, на день такой реализации составляет не более 50 </a:t>
            </a:r>
            <a:r>
              <a:rPr lang="ru-RU" sz="2400" b="1" dirty="0" smtClean="0">
                <a:solidFill>
                  <a:schemeClr val="tx2"/>
                </a:solidFill>
                <a:latin typeface="Times New Roman" panose="02020603050405020304" pitchFamily="18" charset="0"/>
                <a:cs typeface="Times New Roman" panose="02020603050405020304" pitchFamily="18" charset="0"/>
              </a:rPr>
              <a:t>%.</a:t>
            </a:r>
            <a:r>
              <a:rPr lang="ru-RU" sz="2400" dirty="0">
                <a:solidFill>
                  <a:schemeClr val="tx2"/>
                </a:solidFill>
                <a:latin typeface="Times New Roman" panose="02020603050405020304" pitchFamily="18" charset="0"/>
                <a:cs typeface="Times New Roman" panose="02020603050405020304" pitchFamily="18" charset="0"/>
              </a:rPr>
              <a:t/>
            </a:r>
            <a:br>
              <a:rPr lang="ru-RU" sz="2400" dirty="0">
                <a:solidFill>
                  <a:schemeClr val="tx2"/>
                </a:solidFill>
                <a:latin typeface="Times New Roman" panose="02020603050405020304" pitchFamily="18" charset="0"/>
                <a:cs typeface="Times New Roman" panose="02020603050405020304" pitchFamily="18" charset="0"/>
              </a:rPr>
            </a:br>
            <a:endParaRPr lang="ru-RU" sz="2400" b="1" dirty="0">
              <a:solidFill>
                <a:schemeClr val="tx2"/>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214313" y="908720"/>
            <a:ext cx="8712968" cy="1815882"/>
          </a:xfrm>
          <a:prstGeom prst="rect">
            <a:avLst/>
          </a:prstGeom>
        </p:spPr>
        <p:txBody>
          <a:bodyPr wrap="square">
            <a:spAutoFit/>
          </a:bodyPr>
          <a:lstStyle/>
          <a:p>
            <a:pPr algn="ctr"/>
            <a:r>
              <a:rPr lang="ru-RU" sz="2800" b="1" dirty="0" smtClean="0">
                <a:solidFill>
                  <a:schemeClr val="tx2"/>
                </a:solidFill>
                <a:latin typeface="Times New Roman" panose="02020603050405020304" pitchFamily="18" charset="0"/>
                <a:ea typeface="+mj-ea"/>
                <a:cs typeface="Times New Roman" panose="02020603050405020304" pitchFamily="18" charset="0"/>
              </a:rPr>
              <a:t>Объясните формулировку 3-го условия, при котором возможно применить льготы по налогообложению дивидендов в статьях 156, 200-1,193 </a:t>
            </a:r>
            <a:r>
              <a:rPr lang="ru-RU" sz="2800" b="1" dirty="0">
                <a:solidFill>
                  <a:schemeClr val="tx2"/>
                </a:solidFill>
                <a:latin typeface="Times New Roman" panose="02020603050405020304" pitchFamily="18" charset="0"/>
                <a:ea typeface="+mj-ea"/>
                <a:cs typeface="Times New Roman" panose="02020603050405020304" pitchFamily="18" charset="0"/>
              </a:rPr>
              <a:t>Налогового Кодекса РК </a:t>
            </a:r>
            <a:r>
              <a:rPr lang="ru-RU" sz="2800" b="1" dirty="0" smtClean="0">
                <a:solidFill>
                  <a:schemeClr val="tx2"/>
                </a:solidFill>
                <a:latin typeface="Times New Roman" panose="02020603050405020304" pitchFamily="18" charset="0"/>
                <a:ea typeface="+mj-ea"/>
                <a:cs typeface="Times New Roman" panose="02020603050405020304" pitchFamily="18" charset="0"/>
              </a:rPr>
              <a:t>?</a:t>
            </a:r>
            <a:endParaRPr lang="ru-RU" sz="2800" b="1" dirty="0">
              <a:solidFill>
                <a:schemeClr val="tx2"/>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0388397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214313" y="0"/>
            <a:ext cx="8929687" cy="6840538"/>
          </a:xfrm>
        </p:spPr>
        <p:txBody>
          <a:bodyPr>
            <a:noAutofit/>
          </a:bodyPr>
          <a:lstStyle/>
          <a:p>
            <a:pPr algn="just"/>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   </a:t>
            </a:r>
            <a:r>
              <a:rPr lang="ru-RU" sz="2400" b="1" dirty="0" smtClean="0">
                <a:solidFill>
                  <a:schemeClr val="tx2"/>
                </a:solidFill>
                <a:latin typeface="Times New Roman" panose="02020603050405020304" pitchFamily="18" charset="0"/>
                <a:cs typeface="Times New Roman" panose="02020603050405020304" pitchFamily="18" charset="0"/>
              </a:rPr>
              <a:t>Процитированная норма </a:t>
            </a:r>
            <a:r>
              <a:rPr lang="ru-RU" sz="2400" b="1" dirty="0">
                <a:solidFill>
                  <a:schemeClr val="tx2"/>
                </a:solidFill>
                <a:latin typeface="Times New Roman" panose="02020603050405020304" pitchFamily="18" charset="0"/>
                <a:cs typeface="Times New Roman" panose="02020603050405020304" pitchFamily="18" charset="0"/>
              </a:rPr>
              <a:t>НК означает, что капитал, с которого получается доход в виде дивидендов, не должен быть задействован в сырьевом секторе экономики (ни непосредственно, ни через своих </a:t>
            </a:r>
            <a:r>
              <a:rPr lang="ru-RU" sz="2400" b="1" dirty="0" smtClean="0">
                <a:solidFill>
                  <a:schemeClr val="tx2"/>
                </a:solidFill>
                <a:latin typeface="Times New Roman" panose="02020603050405020304" pitchFamily="18" charset="0"/>
                <a:cs typeface="Times New Roman" panose="02020603050405020304" pitchFamily="18" charset="0"/>
              </a:rPr>
              <a:t>дочерних компаний), </a:t>
            </a:r>
            <a:r>
              <a:rPr lang="ru-RU" sz="2400" b="1" dirty="0">
                <a:solidFill>
                  <a:schemeClr val="tx2"/>
                </a:solidFill>
                <a:latin typeface="Times New Roman" panose="02020603050405020304" pitchFamily="18" charset="0"/>
                <a:cs typeface="Times New Roman" panose="02020603050405020304" pitchFamily="18" charset="0"/>
              </a:rPr>
              <a:t>либо задействован, но не более 50%. Только в этом случае применяется </a:t>
            </a:r>
            <a:r>
              <a:rPr lang="ru-RU" sz="2400" b="1" dirty="0" smtClean="0">
                <a:solidFill>
                  <a:schemeClr val="tx2"/>
                </a:solidFill>
                <a:latin typeface="Times New Roman" panose="02020603050405020304" pitchFamily="18" charset="0"/>
                <a:cs typeface="Times New Roman" panose="02020603050405020304" pitchFamily="18" charset="0"/>
              </a:rPr>
              <a:t>льгота по налогообложению дивидендов.</a:t>
            </a:r>
            <a:r>
              <a:rPr lang="ru-RU" sz="2400" b="1" dirty="0">
                <a:solidFill>
                  <a:schemeClr val="tx2"/>
                </a:solidFill>
                <a:latin typeface="Times New Roman" panose="02020603050405020304" pitchFamily="18" charset="0"/>
                <a:cs typeface="Times New Roman" panose="02020603050405020304" pitchFamily="18" charset="0"/>
              </a:rPr>
              <a:t> </a:t>
            </a:r>
            <a:br>
              <a:rPr lang="ru-RU" sz="2400" b="1" dirty="0">
                <a:solidFill>
                  <a:schemeClr val="tx2"/>
                </a:solidFill>
                <a:latin typeface="Times New Roman" panose="02020603050405020304" pitchFamily="18" charset="0"/>
                <a:cs typeface="Times New Roman" panose="02020603050405020304" pitchFamily="18" charset="0"/>
              </a:rPr>
            </a:br>
            <a:r>
              <a:rPr lang="ru-RU" sz="2400" b="1" dirty="0">
                <a:solidFill>
                  <a:schemeClr val="tx2"/>
                </a:solidFill>
                <a:latin typeface="Times New Roman" panose="02020603050405020304" pitchFamily="18" charset="0"/>
                <a:cs typeface="Times New Roman" panose="02020603050405020304" pitchFamily="18" charset="0"/>
              </a:rPr>
              <a:t/>
            </a:r>
            <a:br>
              <a:rPr lang="ru-RU" sz="2400" b="1" dirty="0">
                <a:solidFill>
                  <a:schemeClr val="tx2"/>
                </a:solidFill>
                <a:latin typeface="Times New Roman" panose="02020603050405020304" pitchFamily="18" charset="0"/>
                <a:cs typeface="Times New Roman" panose="02020603050405020304" pitchFamily="18" charset="0"/>
              </a:rPr>
            </a:br>
            <a:r>
              <a:rPr lang="ru-RU" sz="2400" b="1" dirty="0" smtClean="0">
                <a:solidFill>
                  <a:schemeClr val="tx2"/>
                </a:solidFill>
                <a:latin typeface="Times New Roman" panose="02020603050405020304" pitchFamily="18" charset="0"/>
                <a:cs typeface="Times New Roman" panose="02020603050405020304" pitchFamily="18" charset="0"/>
              </a:rPr>
              <a:t>Для </a:t>
            </a:r>
            <a:r>
              <a:rPr lang="ru-RU" sz="2400" b="1" dirty="0">
                <a:solidFill>
                  <a:schemeClr val="tx2"/>
                </a:solidFill>
                <a:latin typeface="Times New Roman" panose="02020603050405020304" pitchFamily="18" charset="0"/>
                <a:cs typeface="Times New Roman" panose="02020603050405020304" pitchFamily="18" charset="0"/>
              </a:rPr>
              <a:t>целей процитированной нормы не имеет значения сфера деятельности </a:t>
            </a:r>
            <a:r>
              <a:rPr lang="ru-RU" sz="2400" b="1" dirty="0" smtClean="0">
                <a:solidFill>
                  <a:schemeClr val="tx2"/>
                </a:solidFill>
                <a:latin typeface="Times New Roman" panose="02020603050405020304" pitchFamily="18" charset="0"/>
                <a:cs typeface="Times New Roman" panose="02020603050405020304" pitchFamily="18" charset="0"/>
              </a:rPr>
              <a:t>самого акционера </a:t>
            </a:r>
            <a:r>
              <a:rPr lang="ru-RU" sz="2400" b="1" dirty="0">
                <a:solidFill>
                  <a:schemeClr val="tx2"/>
                </a:solidFill>
                <a:latin typeface="Times New Roman" panose="02020603050405020304" pitchFamily="18" charset="0"/>
                <a:cs typeface="Times New Roman" panose="02020603050405020304" pitchFamily="18" charset="0"/>
              </a:rPr>
              <a:t>(владельца доли) </a:t>
            </a:r>
            <a:r>
              <a:rPr lang="ru-RU" sz="2400" b="1" dirty="0" smtClean="0">
                <a:solidFill>
                  <a:schemeClr val="tx2"/>
                </a:solidFill>
                <a:latin typeface="Times New Roman" panose="02020603050405020304" pitchFamily="18" charset="0"/>
                <a:cs typeface="Times New Roman" panose="02020603050405020304" pitchFamily="18" charset="0"/>
              </a:rPr>
              <a:t>– нерезидента, поскольку</a:t>
            </a:r>
            <a:r>
              <a:rPr lang="ru-RU" sz="2400" b="1" dirty="0">
                <a:solidFill>
                  <a:schemeClr val="tx2"/>
                </a:solidFill>
                <a:latin typeface="Times New Roman" panose="02020603050405020304" pitchFamily="18" charset="0"/>
                <a:cs typeface="Times New Roman" panose="02020603050405020304" pitchFamily="18" charset="0"/>
              </a:rPr>
              <a:t>, приоритетом является привлечение инвестиций в </a:t>
            </a:r>
            <a:r>
              <a:rPr lang="ru-RU" sz="2400" b="1" dirty="0" err="1">
                <a:solidFill>
                  <a:schemeClr val="tx2"/>
                </a:solidFill>
                <a:latin typeface="Times New Roman" panose="02020603050405020304" pitchFamily="18" charset="0"/>
                <a:cs typeface="Times New Roman" panose="02020603050405020304" pitchFamily="18" charset="0"/>
              </a:rPr>
              <a:t>несырьевой</a:t>
            </a:r>
            <a:r>
              <a:rPr lang="ru-RU" sz="2400" b="1" dirty="0">
                <a:solidFill>
                  <a:schemeClr val="tx2"/>
                </a:solidFill>
                <a:latin typeface="Times New Roman" panose="02020603050405020304" pitchFamily="18" charset="0"/>
                <a:cs typeface="Times New Roman" panose="02020603050405020304" pitchFamily="18" charset="0"/>
              </a:rPr>
              <a:t> сектор. </a:t>
            </a:r>
            <a:br>
              <a:rPr lang="ru-RU" sz="2400" b="1" dirty="0">
                <a:solidFill>
                  <a:schemeClr val="tx2"/>
                </a:solidFill>
                <a:latin typeface="Times New Roman" panose="02020603050405020304" pitchFamily="18" charset="0"/>
                <a:cs typeface="Times New Roman" panose="02020603050405020304" pitchFamily="18" charset="0"/>
              </a:rPr>
            </a:br>
            <a:r>
              <a:rPr lang="ru-RU" sz="2400" b="1" dirty="0">
                <a:solidFill>
                  <a:schemeClr val="tx2"/>
                </a:solidFill>
                <a:latin typeface="Times New Roman" panose="02020603050405020304" pitchFamily="18" charset="0"/>
                <a:cs typeface="Times New Roman" panose="02020603050405020304" pitchFamily="18" charset="0"/>
              </a:rPr>
              <a:t/>
            </a:r>
            <a:br>
              <a:rPr lang="ru-RU" sz="2400" b="1" dirty="0">
                <a:solidFill>
                  <a:schemeClr val="tx2"/>
                </a:solidFill>
                <a:latin typeface="Times New Roman" panose="02020603050405020304" pitchFamily="18" charset="0"/>
                <a:cs typeface="Times New Roman" panose="02020603050405020304" pitchFamily="18" charset="0"/>
              </a:rPr>
            </a:br>
            <a:endParaRPr lang="ru-RU" sz="2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0370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628800"/>
            <a:ext cx="8856983" cy="4869160"/>
          </a:xfrm>
        </p:spPr>
        <p:txBody>
          <a:bodyPr>
            <a:noAutofit/>
          </a:bodyPr>
          <a:lstStyle/>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ТОО </a:t>
            </a:r>
            <a:r>
              <a:rPr lang="ru-RU" b="1" dirty="0">
                <a:latin typeface="Times New Roman" panose="02020603050405020304" pitchFamily="18" charset="0"/>
                <a:cs typeface="Times New Roman" panose="02020603050405020304" pitchFamily="18" charset="0"/>
              </a:rPr>
              <a:t>имеет на балансе земельный участок, на территории которого пробурена скважина. Имеется разрешение на добычу подземных вод. Воду из этой скважины, мы разливаем в пластиковые бутылки и реализуем. Сдаем налоговый отчет по форме 590.00 «Налог на полезные ископаемые» и оплачиваем его в бюджет. Имеет ли право бухгалтер, при начислении дивидендов единственному </a:t>
            </a:r>
            <a:r>
              <a:rPr lang="ru-RU" b="1" dirty="0" smtClean="0">
                <a:latin typeface="Times New Roman" panose="02020603050405020304" pitchFamily="18" charset="0"/>
                <a:cs typeface="Times New Roman" panose="02020603050405020304" pitchFamily="18" charset="0"/>
              </a:rPr>
              <a:t>учредителю(с </a:t>
            </a:r>
            <a:r>
              <a:rPr lang="ru-RU" b="1" dirty="0">
                <a:latin typeface="Times New Roman" panose="02020603050405020304" pitchFamily="18" charset="0"/>
                <a:cs typeface="Times New Roman" panose="02020603050405020304" pitchFamily="18" charset="0"/>
              </a:rPr>
              <a:t>2009 года), </a:t>
            </a:r>
            <a:r>
              <a:rPr lang="ru-RU" b="1" dirty="0" smtClean="0">
                <a:latin typeface="Times New Roman" panose="02020603050405020304" pitchFamily="18" charset="0"/>
                <a:cs typeface="Times New Roman" panose="02020603050405020304" pitchFamily="18" charset="0"/>
              </a:rPr>
              <a:t> применить </a:t>
            </a:r>
            <a:r>
              <a:rPr lang="ru-RU" b="1" dirty="0">
                <a:latin typeface="Times New Roman" panose="02020603050405020304" pitchFamily="18" charset="0"/>
                <a:cs typeface="Times New Roman" panose="02020603050405020304" pitchFamily="18" charset="0"/>
              </a:rPr>
              <a:t>освобождение по налогообложению, предусмотренного п.7,статьи 156 НК РК?</a:t>
            </a:r>
            <a:endParaRPr lang="ru-RU" b="1" dirty="0">
              <a:latin typeface="Times New Roman" panose="02020603050405020304" pitchFamily="18" charset="0"/>
              <a:ea typeface="+mj-ea"/>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4000" b="1" dirty="0">
                <a:latin typeface="Times New Roman" panose="02020603050405020304" pitchFamily="18" charset="0"/>
                <a:cs typeface="Times New Roman" panose="02020603050405020304" pitchFamily="18" charset="0"/>
              </a:rPr>
              <a:t>Вопрос 4</a:t>
            </a:r>
          </a:p>
        </p:txBody>
      </p:sp>
    </p:spTree>
    <p:extLst>
      <p:ext uri="{BB962C8B-B14F-4D97-AF65-F5344CB8AC3E}">
        <p14:creationId xmlns:p14="http://schemas.microsoft.com/office/powerpoint/2010/main" val="6835598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7140" y="1097360"/>
            <a:ext cx="9126860" cy="5760640"/>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Нет</a:t>
            </a:r>
            <a:r>
              <a:rPr lang="ru-RU" b="1" dirty="0">
                <a:latin typeface="Times New Roman" panose="02020603050405020304" pitchFamily="18" charset="0"/>
                <a:cs typeface="Times New Roman" panose="02020603050405020304" pitchFamily="18" charset="0"/>
              </a:rPr>
              <a:t>, не имеет. Согласно подпункту 27 статьи 1 Закона РК «О недрах и недропользовании» от 24 июня 2010 года № 291-IV (далее - Закон о недрах), недропользователь - это физическое или юридическое лицо, обладающее в соответствии с настоящим Законом, правом на проведение операций на недропользование, к которым, согласно подпункту 18 статьи Закона о недрах, относятся работы …, в том числе связанные с разведкой и добычей подземных вод, лечебных грязей...</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Аналогичное определение приводится в подпункте 18 статьи 12 Налогового кодекса РК:</a:t>
            </a:r>
          </a:p>
          <a:p>
            <a:pPr marL="0" indent="0" algn="just">
              <a:buNone/>
            </a:pPr>
            <a:r>
              <a:rPr lang="ru-RU" b="1" dirty="0">
                <a:latin typeface="Times New Roman" panose="02020603050405020304" pitchFamily="18" charset="0"/>
                <a:cs typeface="Times New Roman" panose="02020603050405020304" pitchFamily="18" charset="0"/>
              </a:rPr>
              <a:t>«недропользователи - физические или юридические лица, обладающие правом на проведение операций по недропользованию, включая нефтяные операции, на территории РК в соответствии с законодательными актами РК».</a:t>
            </a:r>
          </a:p>
          <a:p>
            <a:pPr marL="0" indent="0" algn="just">
              <a:buNone/>
            </a:pPr>
            <a:endParaRPr lang="ru-RU" b="1" dirty="0">
              <a:latin typeface="Times New Roman" panose="02020603050405020304" pitchFamily="18" charset="0"/>
              <a:ea typeface="+mj-ea"/>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498475"/>
          </a:xfrm>
        </p:spPr>
        <p:txBody>
          <a:bodyPr>
            <a:noAutofit/>
          </a:bodyPr>
          <a:lstStyle/>
          <a:p>
            <a:r>
              <a:rPr lang="ru-RU" sz="4000" b="1" dirty="0" smtClean="0">
                <a:latin typeface="Times New Roman" panose="02020603050405020304" pitchFamily="18" charset="0"/>
                <a:cs typeface="Times New Roman" panose="02020603050405020304" pitchFamily="18" charset="0"/>
              </a:rPr>
              <a:t>Ответ </a:t>
            </a:r>
            <a:r>
              <a:rPr lang="ru-RU" sz="4000" b="1"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9460144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7015" y="980728"/>
            <a:ext cx="8749481" cy="5688632"/>
          </a:xfrm>
        </p:spPr>
        <p:txBody>
          <a:bodyPr>
            <a:noAutofit/>
          </a:bodyPr>
          <a:lstStyle/>
          <a:p>
            <a:pPr marL="0" indent="0" algn="just">
              <a:buNone/>
            </a:pPr>
            <a:endParaRPr lang="ru-RU" b="1" dirty="0" smtClean="0">
              <a:latin typeface="Times New Roman" panose="02020603050405020304" pitchFamily="18" charset="0"/>
              <a:ea typeface="+mj-ea"/>
              <a:cs typeface="Times New Roman" panose="02020603050405020304" pitchFamily="18" charset="0"/>
            </a:endParaRPr>
          </a:p>
          <a:p>
            <a:pPr marL="0" indent="0" algn="just">
              <a:buNone/>
            </a:pPr>
            <a:endParaRPr lang="ru-RU" b="1" dirty="0" smtClean="0">
              <a:latin typeface="Times New Roman" panose="02020603050405020304" pitchFamily="18" charset="0"/>
              <a:ea typeface="+mj-ea"/>
              <a:cs typeface="Times New Roman" panose="02020603050405020304" pitchFamily="18" charset="0"/>
            </a:endParaRPr>
          </a:p>
          <a:p>
            <a:pPr marL="0" indent="0" algn="just">
              <a:buNone/>
            </a:pPr>
            <a:r>
              <a:rPr lang="ru-RU" b="1" dirty="0" smtClean="0">
                <a:latin typeface="Times New Roman" panose="02020603050405020304" pitchFamily="18" charset="0"/>
                <a:ea typeface="+mj-ea"/>
                <a:cs typeface="Times New Roman" panose="02020603050405020304" pitchFamily="18" charset="0"/>
              </a:rPr>
              <a:t>    Таким образом, данное ТОО относится к недропользователем, но, согласно уточнению в п.7,статьи 156 НК РК,…в целях настоящего пункта, </a:t>
            </a:r>
            <a:r>
              <a:rPr lang="ru-RU" b="1" dirty="0">
                <a:latin typeface="Times New Roman" panose="02020603050405020304" pitchFamily="18" charset="0"/>
                <a:ea typeface="+mj-ea"/>
                <a:cs typeface="Times New Roman" panose="02020603050405020304" pitchFamily="18" charset="0"/>
              </a:rPr>
              <a:t>недропользователем не признается недропользователь, являющийся таковым исключительно из-за обладания правом на добычу подземных вод </a:t>
            </a:r>
            <a:r>
              <a:rPr lang="ru-RU" b="1" i="1" dirty="0">
                <a:latin typeface="Times New Roman" panose="02020603050405020304" pitchFamily="18" charset="0"/>
                <a:ea typeface="+mj-ea"/>
                <a:cs typeface="Times New Roman" panose="02020603050405020304" pitchFamily="18" charset="0"/>
              </a:rPr>
              <a:t>для собственных </a:t>
            </a:r>
            <a:r>
              <a:rPr lang="ru-RU" b="1" i="1" dirty="0" smtClean="0">
                <a:latin typeface="Times New Roman" panose="02020603050405020304" pitchFamily="18" charset="0"/>
                <a:ea typeface="+mj-ea"/>
                <a:cs typeface="Times New Roman" panose="02020603050405020304" pitchFamily="18" charset="0"/>
              </a:rPr>
              <a:t>нужд</a:t>
            </a:r>
            <a:r>
              <a:rPr lang="ru-RU" b="1" dirty="0" smtClean="0">
                <a:latin typeface="Times New Roman" panose="02020603050405020304" pitchFamily="18" charset="0"/>
                <a:ea typeface="+mj-ea"/>
                <a:cs typeface="Times New Roman" panose="02020603050405020304" pitchFamily="18" charset="0"/>
              </a:rPr>
              <a:t>. </a:t>
            </a:r>
          </a:p>
          <a:p>
            <a:pPr marL="0" indent="0" algn="just">
              <a:buNone/>
            </a:pPr>
            <a:r>
              <a:rPr lang="ru-RU" b="1" dirty="0" smtClean="0">
                <a:latin typeface="Times New Roman" panose="02020603050405020304" pitchFamily="18" charset="0"/>
                <a:ea typeface="+mj-ea"/>
                <a:cs typeface="Times New Roman" panose="02020603050405020304" pitchFamily="18" charset="0"/>
              </a:rPr>
              <a:t>Значит, данное </a:t>
            </a:r>
            <a:r>
              <a:rPr lang="ru-RU" b="1" dirty="0">
                <a:latin typeface="Times New Roman" panose="02020603050405020304" pitchFamily="18" charset="0"/>
                <a:ea typeface="+mj-ea"/>
                <a:cs typeface="Times New Roman" panose="02020603050405020304" pitchFamily="18" charset="0"/>
              </a:rPr>
              <a:t>ТОО является недропользователем, </a:t>
            </a:r>
            <a:r>
              <a:rPr lang="ru-RU" b="1" dirty="0" smtClean="0">
                <a:latin typeface="Times New Roman" panose="02020603050405020304" pitchFamily="18" charset="0"/>
                <a:ea typeface="+mj-ea"/>
                <a:cs typeface="Times New Roman" panose="02020603050405020304" pitchFamily="18" charset="0"/>
              </a:rPr>
              <a:t>и не право </a:t>
            </a:r>
            <a:r>
              <a:rPr lang="ru-RU" b="1" dirty="0">
                <a:latin typeface="Times New Roman" panose="02020603050405020304" pitchFamily="18" charset="0"/>
                <a:ea typeface="+mj-ea"/>
                <a:cs typeface="Times New Roman" panose="02020603050405020304" pitchFamily="18" charset="0"/>
              </a:rPr>
              <a:t>применять при начислении </a:t>
            </a:r>
            <a:r>
              <a:rPr lang="ru-RU" b="1" dirty="0" smtClean="0">
                <a:latin typeface="Times New Roman" panose="02020603050405020304" pitchFamily="18" charset="0"/>
                <a:ea typeface="+mj-ea"/>
                <a:cs typeface="Times New Roman" panose="02020603050405020304" pitchFamily="18" charset="0"/>
              </a:rPr>
              <a:t>дивидендов льготу</a:t>
            </a:r>
            <a:r>
              <a:rPr lang="ru-RU" b="1" dirty="0">
                <a:latin typeface="Times New Roman" panose="02020603050405020304" pitchFamily="18" charset="0"/>
                <a:ea typeface="+mj-ea"/>
                <a:cs typeface="Times New Roman" panose="02020603050405020304" pitchFamily="18" charset="0"/>
              </a:rPr>
              <a:t>, предусмотренную п.7, статьи 156 НК РК.</a:t>
            </a:r>
          </a:p>
        </p:txBody>
      </p:sp>
      <p:sp>
        <p:nvSpPr>
          <p:cNvPr id="2" name="Заголовок 1"/>
          <p:cNvSpPr>
            <a:spLocks noGrp="1"/>
          </p:cNvSpPr>
          <p:nvPr>
            <p:ph type="title"/>
          </p:nvPr>
        </p:nvSpPr>
        <p:spPr>
          <a:xfrm>
            <a:off x="457200" y="338328"/>
            <a:ext cx="8229600" cy="714408"/>
          </a:xfrm>
        </p:spPr>
        <p:txBody>
          <a:bodyPr vert="horz" lIns="91440" tIns="45720" rIns="91440" bIns="45720" rtlCol="0" anchor="ctr">
            <a:normAutofit fontScale="90000"/>
          </a:bodyPr>
          <a:lstStyle/>
          <a:p>
            <a:r>
              <a:rPr lang="ru-RU" b="1" dirty="0">
                <a:latin typeface="Times New Roman" panose="02020603050405020304" pitchFamily="18" charset="0"/>
                <a:cs typeface="Times New Roman" panose="02020603050405020304" pitchFamily="18" charset="0"/>
              </a:rPr>
              <a:t>Ответ 4</a:t>
            </a:r>
          </a:p>
        </p:txBody>
      </p:sp>
    </p:spTree>
    <p:extLst>
      <p:ext uri="{BB962C8B-B14F-4D97-AF65-F5344CB8AC3E}">
        <p14:creationId xmlns:p14="http://schemas.microsoft.com/office/powerpoint/2010/main" val="255307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404664"/>
            <a:ext cx="8712968" cy="5904656"/>
          </a:xfrm>
        </p:spPr>
        <p:txBody>
          <a:bodyPr>
            <a:noAutofit/>
          </a:bodyPr>
          <a:lstStyle/>
          <a:p>
            <a:pPr marL="0" indent="0" algn="ctr" fontAlgn="t">
              <a:buNone/>
            </a:pPr>
            <a:r>
              <a:rPr lang="ru-RU"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Доход от распределения имущества, указанный в настоящем подпункте, </a:t>
            </a:r>
            <a:r>
              <a:rPr lang="ru-RU"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определяется </a:t>
            </a:r>
            <a:r>
              <a:rPr lang="ru-RU"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следующем порядке:</a:t>
            </a:r>
          </a:p>
          <a:p>
            <a:pPr marL="0" indent="0" algn="just" fontAlgn="t">
              <a:buNone/>
            </a:pPr>
            <a:endParaRPr lang="ru-RU" sz="2200" dirty="0">
              <a:latin typeface="Times New Roman" panose="02020603050405020304" pitchFamily="18" charset="0"/>
              <a:cs typeface="Times New Roman" panose="02020603050405020304" pitchFamily="18" charset="0"/>
            </a:endParaRPr>
          </a:p>
          <a:p>
            <a:pPr marL="0" indent="0" algn="just" fontAlgn="t">
              <a:buNone/>
            </a:pPr>
            <a:r>
              <a:rPr lang="ru-RU" b="1" dirty="0" smtClean="0">
                <a:latin typeface="Times New Roman" panose="02020603050405020304" pitchFamily="18" charset="0"/>
                <a:cs typeface="Times New Roman" panose="02020603050405020304" pitchFamily="18" charset="0"/>
              </a:rPr>
              <a:t>Д </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Сп</a:t>
            </a:r>
            <a:r>
              <a:rPr lang="ru-RU" b="1" dirty="0">
                <a:latin typeface="Times New Roman" panose="02020603050405020304" pitchFamily="18" charset="0"/>
                <a:cs typeface="Times New Roman" panose="02020603050405020304" pitchFamily="18" charset="0"/>
              </a:rPr>
              <a:t> - Су,   </a:t>
            </a:r>
            <a:endParaRPr lang="ru-RU" b="1" dirty="0" smtClean="0">
              <a:latin typeface="Times New Roman" panose="02020603050405020304" pitchFamily="18" charset="0"/>
              <a:cs typeface="Times New Roman" panose="02020603050405020304" pitchFamily="18" charset="0"/>
            </a:endParaRPr>
          </a:p>
          <a:p>
            <a:pPr marL="0" indent="0" algn="just" fontAlgn="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где:</a:t>
            </a:r>
          </a:p>
          <a:p>
            <a:pPr marL="0" indent="0" algn="just" fontAlgn="t">
              <a:buNone/>
            </a:pPr>
            <a:r>
              <a:rPr lang="ru-RU" b="1" dirty="0">
                <a:latin typeface="Times New Roman" panose="02020603050405020304" pitchFamily="18" charset="0"/>
                <a:cs typeface="Times New Roman" panose="02020603050405020304" pitchFamily="18" charset="0"/>
              </a:rPr>
              <a:t>Д</a:t>
            </a:r>
            <a:r>
              <a:rPr lang="ru-RU" dirty="0">
                <a:latin typeface="Times New Roman" panose="02020603050405020304" pitchFamily="18" charset="0"/>
                <a:cs typeface="Times New Roman" panose="02020603050405020304" pitchFamily="18" charset="0"/>
              </a:rPr>
              <a:t> - доход от распределения имущества;</a:t>
            </a:r>
          </a:p>
          <a:p>
            <a:pPr marL="0" indent="0" algn="just" fontAlgn="t">
              <a:buNone/>
            </a:pPr>
            <a:r>
              <a:rPr lang="ru-RU" b="1" dirty="0" err="1">
                <a:latin typeface="Times New Roman" panose="02020603050405020304" pitchFamily="18" charset="0"/>
                <a:cs typeface="Times New Roman" panose="02020603050405020304" pitchFamily="18" charset="0"/>
              </a:rPr>
              <a:t>Сп</a:t>
            </a:r>
            <a:r>
              <a:rPr lang="ru-RU" dirty="0">
                <a:latin typeface="Times New Roman" panose="02020603050405020304" pitchFamily="18" charset="0"/>
                <a:cs typeface="Times New Roman" panose="02020603050405020304" pitchFamily="18" charset="0"/>
              </a:rPr>
              <a:t> - стоимость имущества, получаемого (полученного) при распределении имущества, в том числе получаемого (полученного) взамен ранее внесенного;</a:t>
            </a:r>
          </a:p>
          <a:p>
            <a:pPr marL="0" indent="0" algn="just" fontAlgn="t">
              <a:buNone/>
            </a:pPr>
            <a:r>
              <a:rPr lang="ru-RU" b="1" dirty="0">
                <a:latin typeface="Times New Roman" panose="02020603050405020304" pitchFamily="18" charset="0"/>
                <a:cs typeface="Times New Roman" panose="02020603050405020304" pitchFamily="18" charset="0"/>
              </a:rPr>
              <a:t>Су</a:t>
            </a:r>
            <a:r>
              <a:rPr lang="ru-RU" dirty="0">
                <a:latin typeface="Times New Roman" panose="02020603050405020304" pitchFamily="18" charset="0"/>
                <a:cs typeface="Times New Roman" panose="02020603050405020304" pitchFamily="18" charset="0"/>
              </a:rPr>
              <a:t> - стоимость имущества, указанная в учредительных документах юридического лица, но не более размера фактически внесенного вклада.</a:t>
            </a: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89109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628800"/>
            <a:ext cx="8856983" cy="4869160"/>
          </a:xfrm>
        </p:spPr>
        <p:txBody>
          <a:bodyPr>
            <a:noAutofit/>
          </a:bodyPr>
          <a:lstStyle/>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ТОО </a:t>
            </a:r>
            <a:r>
              <a:rPr lang="ru-RU" b="1" dirty="0">
                <a:latin typeface="Times New Roman" panose="02020603050405020304" pitchFamily="18" charset="0"/>
                <a:cs typeface="Times New Roman" panose="02020603050405020304" pitchFamily="18" charset="0"/>
              </a:rPr>
              <a:t>имеет на балансе земельный участок, на территории которого пробурена скважина. Имеется разрешение на добычу подземных вод. Воду из этой скважины, мы </a:t>
            </a:r>
            <a:r>
              <a:rPr lang="ru-RU" b="1" dirty="0" smtClean="0">
                <a:latin typeface="Times New Roman" panose="02020603050405020304" pitchFamily="18" charset="0"/>
                <a:cs typeface="Times New Roman" panose="02020603050405020304" pitchFamily="18" charset="0"/>
              </a:rPr>
              <a:t>используем для собственных нужд. </a:t>
            </a:r>
            <a:r>
              <a:rPr lang="ru-RU" b="1" dirty="0">
                <a:latin typeface="Times New Roman" panose="02020603050405020304" pitchFamily="18" charset="0"/>
                <a:cs typeface="Times New Roman" panose="02020603050405020304" pitchFamily="18" charset="0"/>
              </a:rPr>
              <a:t>Сдаем налоговый отчет по форме 590.00 «Налог на полезные ископаемые» и оплачиваем его в бюджет. Имеет ли право бухгалтер, при начислении дивидендов единственному </a:t>
            </a:r>
            <a:r>
              <a:rPr lang="ru-RU" b="1" dirty="0" smtClean="0">
                <a:latin typeface="Times New Roman" panose="02020603050405020304" pitchFamily="18" charset="0"/>
                <a:cs typeface="Times New Roman" panose="02020603050405020304" pitchFamily="18" charset="0"/>
              </a:rPr>
              <a:t>учредителю(с </a:t>
            </a:r>
            <a:r>
              <a:rPr lang="ru-RU" b="1" dirty="0">
                <a:latin typeface="Times New Roman" panose="02020603050405020304" pitchFamily="18" charset="0"/>
                <a:cs typeface="Times New Roman" panose="02020603050405020304" pitchFamily="18" charset="0"/>
              </a:rPr>
              <a:t>2009 года), </a:t>
            </a:r>
            <a:r>
              <a:rPr lang="ru-RU" b="1" dirty="0" smtClean="0">
                <a:latin typeface="Times New Roman" panose="02020603050405020304" pitchFamily="18" charset="0"/>
                <a:cs typeface="Times New Roman" panose="02020603050405020304" pitchFamily="18" charset="0"/>
              </a:rPr>
              <a:t> применить </a:t>
            </a:r>
            <a:r>
              <a:rPr lang="ru-RU" b="1" dirty="0">
                <a:latin typeface="Times New Roman" panose="02020603050405020304" pitchFamily="18" charset="0"/>
                <a:cs typeface="Times New Roman" panose="02020603050405020304" pitchFamily="18" charset="0"/>
              </a:rPr>
              <a:t>освобождение по налогообложению, предусмотренного п.7,статьи 156 НК РК?</a:t>
            </a:r>
            <a:endParaRPr lang="ru-RU" b="1" dirty="0">
              <a:latin typeface="Times New Roman" panose="02020603050405020304" pitchFamily="18" charset="0"/>
              <a:ea typeface="+mj-ea"/>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4000" b="1" dirty="0">
                <a:latin typeface="Times New Roman" panose="02020603050405020304" pitchFamily="18" charset="0"/>
                <a:cs typeface="Times New Roman" panose="02020603050405020304" pitchFamily="18" charset="0"/>
              </a:rPr>
              <a:t>Вопрос </a:t>
            </a:r>
            <a:r>
              <a:rPr lang="ru-RU" sz="4000" b="1" dirty="0" smtClean="0">
                <a:latin typeface="Times New Roman" panose="02020603050405020304" pitchFamily="18" charset="0"/>
                <a:cs typeface="Times New Roman" panose="02020603050405020304" pitchFamily="18" charset="0"/>
              </a:rPr>
              <a:t>4-1</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0154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1427" y="764704"/>
            <a:ext cx="8928100" cy="6116191"/>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Да</a:t>
            </a:r>
            <a:r>
              <a:rPr lang="ru-RU" b="1" dirty="0">
                <a:latin typeface="Times New Roman" panose="02020603050405020304" pitchFamily="18" charset="0"/>
                <a:cs typeface="Times New Roman" panose="02020603050405020304" pitchFamily="18" charset="0"/>
              </a:rPr>
              <a:t>, имеет. Согласно подпункту 27 статьи 1 Закона РК «О недрах и недропользовании» от 24 июня 2010 года № 291-IV (далее - Закон о недрах), недропользователь - это физическое или юридическое лицо, обладающее в соответствии с настоящим Законом, правом на проведение операций на недропользование, к которым, согласно подпункту 18 статьи Закона о недрах, относятся работы …, в том числе связанные с разведкой и добычей подземных вод, лечебных грязей...</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Аналогичное определение приводится в подпункте 18 статьи 12 Налогового кодекса РК:</a:t>
            </a:r>
          </a:p>
          <a:p>
            <a:pPr marL="0" indent="0" algn="just">
              <a:buNone/>
            </a:pPr>
            <a:r>
              <a:rPr lang="ru-RU" b="1" dirty="0">
                <a:latin typeface="Times New Roman" panose="02020603050405020304" pitchFamily="18" charset="0"/>
                <a:cs typeface="Times New Roman" panose="02020603050405020304" pitchFamily="18" charset="0"/>
              </a:rPr>
              <a:t>«недропользователи - физические или юридические лица, обладающие правом на проведение операций по недропользованию, включая нефтяные операции, на территории РК в соответствии с законодательными актами РК».</a:t>
            </a:r>
          </a:p>
          <a:p>
            <a:pPr marL="0" indent="0" algn="just">
              <a:buNone/>
            </a:pPr>
            <a:endParaRPr lang="ru-RU" b="1" dirty="0">
              <a:latin typeface="Times New Roman" panose="02020603050405020304" pitchFamily="18" charset="0"/>
              <a:ea typeface="+mj-ea"/>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498475"/>
          </a:xfrm>
        </p:spPr>
        <p:txBody>
          <a:bodyPr>
            <a:noAutofit/>
          </a:bodyPr>
          <a:lstStyle/>
          <a:p>
            <a:r>
              <a:rPr lang="ru-RU" sz="4000" b="1" dirty="0" smtClean="0">
                <a:latin typeface="Times New Roman" panose="02020603050405020304" pitchFamily="18" charset="0"/>
                <a:cs typeface="Times New Roman" panose="02020603050405020304" pitchFamily="18" charset="0"/>
              </a:rPr>
              <a:t>Ответ 4-1</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29957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7015" y="980728"/>
            <a:ext cx="8749481" cy="5688632"/>
          </a:xfrm>
        </p:spPr>
        <p:txBody>
          <a:bodyPr>
            <a:noAutofit/>
          </a:bodyPr>
          <a:lstStyle/>
          <a:p>
            <a:pPr marL="0" indent="0" algn="just">
              <a:buNone/>
            </a:pPr>
            <a:endParaRPr lang="ru-RU" b="1" dirty="0" smtClean="0">
              <a:latin typeface="Times New Roman" panose="02020603050405020304" pitchFamily="18" charset="0"/>
              <a:ea typeface="+mj-ea"/>
              <a:cs typeface="Times New Roman" panose="02020603050405020304" pitchFamily="18" charset="0"/>
            </a:endParaRPr>
          </a:p>
          <a:p>
            <a:pPr marL="0" indent="0" algn="just">
              <a:buNone/>
            </a:pPr>
            <a:endParaRPr lang="ru-RU" b="1" dirty="0" smtClean="0">
              <a:latin typeface="Times New Roman" panose="02020603050405020304" pitchFamily="18" charset="0"/>
              <a:ea typeface="+mj-ea"/>
              <a:cs typeface="Times New Roman" panose="02020603050405020304" pitchFamily="18" charset="0"/>
            </a:endParaRPr>
          </a:p>
          <a:p>
            <a:pPr marL="0" indent="0" algn="just">
              <a:buNone/>
            </a:pPr>
            <a:r>
              <a:rPr lang="ru-RU" b="1" dirty="0" smtClean="0">
                <a:latin typeface="Times New Roman" panose="02020603050405020304" pitchFamily="18" charset="0"/>
                <a:ea typeface="+mj-ea"/>
                <a:cs typeface="Times New Roman" panose="02020603050405020304" pitchFamily="18" charset="0"/>
              </a:rPr>
              <a:t>    Таким образом, данное ТОО относится к недропользователем, но, согласно уточнению в п.7,статьи 156 НК РК,…в целях настоящего пункта, </a:t>
            </a:r>
            <a:r>
              <a:rPr lang="ru-RU" b="1" dirty="0">
                <a:latin typeface="Times New Roman" panose="02020603050405020304" pitchFamily="18" charset="0"/>
                <a:ea typeface="+mj-ea"/>
                <a:cs typeface="Times New Roman" panose="02020603050405020304" pitchFamily="18" charset="0"/>
              </a:rPr>
              <a:t>недропользователем </a:t>
            </a:r>
            <a:r>
              <a:rPr lang="ru-RU" b="1" i="1" dirty="0">
                <a:latin typeface="Times New Roman" panose="02020603050405020304" pitchFamily="18" charset="0"/>
                <a:ea typeface="+mj-ea"/>
                <a:cs typeface="Times New Roman" panose="02020603050405020304" pitchFamily="18" charset="0"/>
              </a:rPr>
              <a:t>не признается</a:t>
            </a:r>
            <a:r>
              <a:rPr lang="ru-RU" b="1" dirty="0">
                <a:latin typeface="Times New Roman" panose="02020603050405020304" pitchFamily="18" charset="0"/>
                <a:ea typeface="+mj-ea"/>
                <a:cs typeface="Times New Roman" panose="02020603050405020304" pitchFamily="18" charset="0"/>
              </a:rPr>
              <a:t> недропользователь, являющийся таковым исключительно из-за обладания правом на добычу подземных вод для собственных </a:t>
            </a:r>
            <a:r>
              <a:rPr lang="ru-RU" b="1" dirty="0" smtClean="0">
                <a:latin typeface="Times New Roman" panose="02020603050405020304" pitchFamily="18" charset="0"/>
                <a:ea typeface="+mj-ea"/>
                <a:cs typeface="Times New Roman" panose="02020603050405020304" pitchFamily="18" charset="0"/>
              </a:rPr>
              <a:t>нужд. </a:t>
            </a:r>
          </a:p>
          <a:p>
            <a:pPr marL="0" indent="0" algn="just">
              <a:buNone/>
            </a:pPr>
            <a:r>
              <a:rPr lang="ru-RU" b="1" dirty="0" smtClean="0">
                <a:latin typeface="Times New Roman" panose="02020603050405020304" pitchFamily="18" charset="0"/>
                <a:ea typeface="+mj-ea"/>
                <a:cs typeface="Times New Roman" panose="02020603050405020304" pitchFamily="18" charset="0"/>
              </a:rPr>
              <a:t>Значит, несмотря на то, что данное </a:t>
            </a:r>
            <a:r>
              <a:rPr lang="ru-RU" b="1" dirty="0">
                <a:latin typeface="Times New Roman" panose="02020603050405020304" pitchFamily="18" charset="0"/>
                <a:ea typeface="+mj-ea"/>
                <a:cs typeface="Times New Roman" panose="02020603050405020304" pitchFamily="18" charset="0"/>
              </a:rPr>
              <a:t>ТОО является недропользователем, </a:t>
            </a:r>
            <a:r>
              <a:rPr lang="ru-RU" b="1" dirty="0" smtClean="0">
                <a:latin typeface="Times New Roman" panose="02020603050405020304" pitchFamily="18" charset="0"/>
                <a:ea typeface="+mj-ea"/>
                <a:cs typeface="Times New Roman" panose="02020603050405020304" pitchFamily="18" charset="0"/>
              </a:rPr>
              <a:t>оно имеет право </a:t>
            </a:r>
            <a:r>
              <a:rPr lang="ru-RU" b="1" dirty="0">
                <a:latin typeface="Times New Roman" panose="02020603050405020304" pitchFamily="18" charset="0"/>
                <a:ea typeface="+mj-ea"/>
                <a:cs typeface="Times New Roman" panose="02020603050405020304" pitchFamily="18" charset="0"/>
              </a:rPr>
              <a:t>применять при начислении </a:t>
            </a:r>
            <a:r>
              <a:rPr lang="ru-RU" b="1" dirty="0" smtClean="0">
                <a:latin typeface="Times New Roman" panose="02020603050405020304" pitchFamily="18" charset="0"/>
                <a:ea typeface="+mj-ea"/>
                <a:cs typeface="Times New Roman" panose="02020603050405020304" pitchFamily="18" charset="0"/>
              </a:rPr>
              <a:t>дивидендов льготу</a:t>
            </a:r>
            <a:r>
              <a:rPr lang="ru-RU" b="1" dirty="0">
                <a:latin typeface="Times New Roman" panose="02020603050405020304" pitchFamily="18" charset="0"/>
                <a:ea typeface="+mj-ea"/>
                <a:cs typeface="Times New Roman" panose="02020603050405020304" pitchFamily="18" charset="0"/>
              </a:rPr>
              <a:t>, предусмотренную п.7, статьи 156 НК РК.</a:t>
            </a:r>
          </a:p>
        </p:txBody>
      </p:sp>
      <p:sp>
        <p:nvSpPr>
          <p:cNvPr id="2" name="Заголовок 1"/>
          <p:cNvSpPr>
            <a:spLocks noGrp="1"/>
          </p:cNvSpPr>
          <p:nvPr>
            <p:ph type="title"/>
          </p:nvPr>
        </p:nvSpPr>
        <p:spPr>
          <a:xfrm>
            <a:off x="457200" y="338328"/>
            <a:ext cx="8229600" cy="714408"/>
          </a:xfrm>
        </p:spPr>
        <p:txBody>
          <a:bodyPr vert="horz" lIns="91440" tIns="45720" rIns="91440" bIns="45720" rtlCol="0" anchor="ctr">
            <a:normAutofit fontScale="90000"/>
          </a:bodyPr>
          <a:lstStyle/>
          <a:p>
            <a:r>
              <a:rPr lang="ru-RU" b="1" dirty="0">
                <a:latin typeface="Times New Roman" panose="02020603050405020304" pitchFamily="18" charset="0"/>
                <a:cs typeface="Times New Roman" panose="02020603050405020304" pitchFamily="18" charset="0"/>
              </a:rPr>
              <a:t>Ответ </a:t>
            </a:r>
            <a:r>
              <a:rPr lang="ru-RU" b="1" dirty="0" smtClean="0">
                <a:latin typeface="Times New Roman" panose="02020603050405020304" pitchFamily="18" charset="0"/>
                <a:cs typeface="Times New Roman" panose="02020603050405020304" pitchFamily="18" charset="0"/>
              </a:rPr>
              <a:t>4-1</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69266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ТОО </a:t>
            </a:r>
            <a:r>
              <a:rPr lang="ru-RU" b="1" dirty="0">
                <a:latin typeface="Times New Roman" panose="02020603050405020304" pitchFamily="18" charset="0"/>
                <a:cs typeface="Times New Roman" panose="02020603050405020304" pitchFamily="18" charset="0"/>
              </a:rPr>
              <a:t>на упрощенном режиме, не плательщик НДС. Единственным участником ТОО является гражданин иностранного </a:t>
            </a:r>
            <a:r>
              <a:rPr lang="ru-RU" b="1" dirty="0" smtClean="0">
                <a:latin typeface="Times New Roman" panose="02020603050405020304" pitchFamily="18" charset="0"/>
                <a:cs typeface="Times New Roman" panose="02020603050405020304" pitchFamily="18" charset="0"/>
              </a:rPr>
              <a:t>государства:</a:t>
            </a:r>
          </a:p>
          <a:p>
            <a:pPr marL="0" indent="0" algn="just">
              <a:buNone/>
            </a:pPr>
            <a:r>
              <a:rPr lang="ru-RU" b="1" dirty="0" smtClean="0">
                <a:latin typeface="Times New Roman" panose="02020603050405020304" pitchFamily="18" charset="0"/>
                <a:cs typeface="Times New Roman" panose="02020603050405020304" pitchFamily="18" charset="0"/>
              </a:rPr>
              <a:t>- ситуация 1. -имеющий </a:t>
            </a:r>
            <a:r>
              <a:rPr lang="ru-RU" b="1" dirty="0">
                <a:latin typeface="Times New Roman" panose="02020603050405020304" pitchFamily="18" charset="0"/>
                <a:cs typeface="Times New Roman" panose="02020603050405020304" pitchFamily="18" charset="0"/>
              </a:rPr>
              <a:t>вид на жительство, </a:t>
            </a:r>
            <a:r>
              <a:rPr lang="ru-RU" b="1" dirty="0" smtClean="0">
                <a:latin typeface="Times New Roman" panose="02020603050405020304" pitchFamily="18" charset="0"/>
                <a:cs typeface="Times New Roman" panose="02020603050405020304" pitchFamily="18" charset="0"/>
              </a:rPr>
              <a:t>резидент(владеет долей более 3-х лет);</a:t>
            </a:r>
          </a:p>
          <a:p>
            <a:pPr marL="0" indent="0" algn="just">
              <a:buNone/>
            </a:pPr>
            <a:r>
              <a:rPr lang="ru-RU" b="1" dirty="0" smtClean="0">
                <a:latin typeface="Times New Roman" panose="02020603050405020304" pitchFamily="18" charset="0"/>
                <a:cs typeface="Times New Roman" panose="02020603050405020304" pitchFamily="18" charset="0"/>
              </a:rPr>
              <a:t>-ситуация 2. -нерезидент</a:t>
            </a: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владеет долей более 3-х </a:t>
            </a:r>
            <a:r>
              <a:rPr lang="ru-RU" b="1" dirty="0" smtClean="0">
                <a:latin typeface="Times New Roman" panose="02020603050405020304" pitchFamily="18" charset="0"/>
                <a:cs typeface="Times New Roman" panose="02020603050405020304" pitchFamily="18" charset="0"/>
              </a:rPr>
              <a:t>лет);</a:t>
            </a:r>
          </a:p>
          <a:p>
            <a:pPr marL="0" indent="0" algn="just">
              <a:buNone/>
            </a:pPr>
            <a:r>
              <a:rPr lang="ru-RU" b="1" dirty="0">
                <a:latin typeface="Times New Roman" panose="02020603050405020304" pitchFamily="18" charset="0"/>
                <a:cs typeface="Times New Roman" panose="02020603050405020304" pitchFamily="18" charset="0"/>
              </a:rPr>
              <a:t>ситуация </a:t>
            </a:r>
            <a:r>
              <a:rPr lang="ru-RU" b="1" dirty="0" smtClean="0">
                <a:latin typeface="Times New Roman" panose="02020603050405020304" pitchFamily="18" charset="0"/>
                <a:cs typeface="Times New Roman" panose="02020603050405020304" pitchFamily="18" charset="0"/>
              </a:rPr>
              <a:t>3. </a:t>
            </a:r>
            <a:r>
              <a:rPr lang="ru-RU" b="1" dirty="0">
                <a:latin typeface="Times New Roman" panose="02020603050405020304" pitchFamily="18" charset="0"/>
                <a:cs typeface="Times New Roman" panose="02020603050405020304" pitchFamily="18" charset="0"/>
              </a:rPr>
              <a:t>-нерезидент </a:t>
            </a:r>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владеет долей </a:t>
            </a:r>
            <a:r>
              <a:rPr lang="ru-RU" b="1" dirty="0" smtClean="0">
                <a:latin typeface="Times New Roman" panose="02020603050405020304" pitchFamily="18" charset="0"/>
                <a:cs typeface="Times New Roman" panose="02020603050405020304" pitchFamily="18" charset="0"/>
              </a:rPr>
              <a:t>менее </a:t>
            </a:r>
            <a:r>
              <a:rPr lang="ru-RU" b="1" dirty="0">
                <a:latin typeface="Times New Roman" panose="02020603050405020304" pitchFamily="18" charset="0"/>
                <a:cs typeface="Times New Roman" panose="02020603050405020304" pitchFamily="18" charset="0"/>
              </a:rPr>
              <a:t>3-х </a:t>
            </a:r>
            <a:r>
              <a:rPr lang="ru-RU" b="1" dirty="0" smtClean="0">
                <a:latin typeface="Times New Roman" panose="02020603050405020304" pitchFamily="18" charset="0"/>
                <a:cs typeface="Times New Roman" panose="02020603050405020304" pitchFamily="18" charset="0"/>
              </a:rPr>
              <a:t>лет).</a:t>
            </a: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Можно ли выплачивать дивиденды раз в полгода? </a:t>
            </a:r>
          </a:p>
          <a:p>
            <a:pPr marL="0" indent="0" algn="just">
              <a:buNone/>
            </a:pPr>
            <a:r>
              <a:rPr lang="ru-RU" b="1" dirty="0" smtClean="0">
                <a:latin typeface="Times New Roman" panose="02020603050405020304" pitchFamily="18" charset="0"/>
                <a:cs typeface="Times New Roman" panose="02020603050405020304" pitchFamily="18" charset="0"/>
              </a:rPr>
              <a:t>Какие </a:t>
            </a:r>
            <a:r>
              <a:rPr lang="ru-RU" b="1" dirty="0">
                <a:latin typeface="Times New Roman" panose="02020603050405020304" pitchFamily="18" charset="0"/>
                <a:cs typeface="Times New Roman" panose="02020603050405020304" pitchFamily="18" charset="0"/>
              </a:rPr>
              <a:t>налоговые формы нужно сдать, где необходимо отразить доход в виде дивидендов? </a:t>
            </a: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5</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4746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7015" y="980728"/>
            <a:ext cx="8749481" cy="5688632"/>
          </a:xfrm>
        </p:spPr>
        <p:txBody>
          <a:bodyPr>
            <a:noAutofit/>
          </a:bodyPr>
          <a:lstStyle/>
          <a:p>
            <a:pPr marL="0" indent="0" algn="just">
              <a:buNone/>
            </a:pPr>
            <a:endParaRPr lang="ru-RU" sz="2000" i="1" dirty="0" smtClean="0">
              <a:latin typeface="Times New Roman" panose="02020603050405020304" pitchFamily="18" charset="0"/>
              <a:cs typeface="Times New Roman" panose="02020603050405020304" pitchFamily="18" charset="0"/>
            </a:endParaRPr>
          </a:p>
          <a:p>
            <a:pPr marL="0" indent="0" algn="just">
              <a:buNone/>
            </a:pPr>
            <a:endParaRPr lang="ru-RU" sz="2000" i="1" dirty="0">
              <a:latin typeface="Times New Roman" panose="02020603050405020304" pitchFamily="18" charset="0"/>
              <a:cs typeface="Times New Roman" panose="02020603050405020304" pitchFamily="18" charset="0"/>
            </a:endParaRPr>
          </a:p>
          <a:p>
            <a:pPr marL="0" indent="0" algn="just">
              <a:buNone/>
            </a:pPr>
            <a:r>
              <a:rPr lang="ru-RU" sz="2000" i="1" dirty="0" smtClean="0">
                <a:latin typeface="Times New Roman" panose="02020603050405020304" pitchFamily="18" charset="0"/>
                <a:cs typeface="Times New Roman" panose="02020603050405020304" pitchFamily="18" charset="0"/>
              </a:rPr>
              <a:t> </a:t>
            </a:r>
          </a:p>
          <a:p>
            <a:pPr marL="0" indent="0" algn="just">
              <a:buNone/>
            </a:pPr>
            <a:r>
              <a:rPr lang="ru-RU" b="1" dirty="0" smtClean="0">
                <a:latin typeface="Times New Roman" panose="02020603050405020304" pitchFamily="18" charset="0"/>
                <a:cs typeface="Times New Roman" panose="02020603050405020304" pitchFamily="18" charset="0"/>
              </a:rPr>
              <a:t>  Согласно статье 40 Закона </a:t>
            </a:r>
            <a:r>
              <a:rPr lang="ru-RU" b="1" dirty="0">
                <a:latin typeface="Times New Roman" panose="02020603050405020304" pitchFamily="18" charset="0"/>
                <a:cs typeface="Times New Roman" panose="02020603050405020304" pitchFamily="18" charset="0"/>
              </a:rPr>
              <a:t>РК «О товариществах с ограниченной и дополнительной ответственностью» распределение между участниками ТОО чистого дохода, полученного товариществом по результатам его деятельности за </a:t>
            </a:r>
            <a:r>
              <a:rPr lang="ru-RU" b="1" dirty="0" smtClean="0">
                <a:latin typeface="Times New Roman" panose="02020603050405020304" pitchFamily="18" charset="0"/>
                <a:cs typeface="Times New Roman" panose="02020603050405020304" pitchFamily="18" charset="0"/>
              </a:rPr>
              <a:t>год.</a:t>
            </a:r>
          </a:p>
          <a:p>
            <a:pPr marL="0" indent="0" algn="just">
              <a:buNone/>
            </a:pPr>
            <a:r>
              <a:rPr lang="ru-RU" b="1" dirty="0" smtClean="0">
                <a:latin typeface="Times New Roman" panose="02020603050405020304" pitchFamily="18" charset="0"/>
                <a:cs typeface="Times New Roman" panose="02020603050405020304" pitchFamily="18" charset="0"/>
              </a:rPr>
              <a:t>  Не смотря на то, что ТОО, применяя упрощенный режим налогообложения,  отчитывается по форме 910.00 один раз в полугодие, дивиденды распределяется по данным бухгалтерского учета, по  итогам деятельности за 1 год.</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338328"/>
            <a:ext cx="8229600" cy="714408"/>
          </a:xfrm>
        </p:spPr>
        <p:txBody>
          <a:bodyPr>
            <a:normAutofit/>
          </a:bodyPr>
          <a:lstStyle/>
          <a:p>
            <a:r>
              <a:rPr lang="ru-RU" sz="4000" b="1" dirty="0">
                <a:latin typeface="Times New Roman" panose="02020603050405020304" pitchFamily="18" charset="0"/>
                <a:cs typeface="Times New Roman" panose="02020603050405020304" pitchFamily="18" charset="0"/>
              </a:rPr>
              <a:t>Ответ 5</a:t>
            </a:r>
          </a:p>
        </p:txBody>
      </p:sp>
    </p:spTree>
    <p:extLst>
      <p:ext uri="{BB962C8B-B14F-4D97-AF65-F5344CB8AC3E}">
        <p14:creationId xmlns:p14="http://schemas.microsoft.com/office/powerpoint/2010/main" val="6436158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404664"/>
            <a:ext cx="8964488" cy="714375"/>
          </a:xfrm>
        </p:spPr>
        <p:txBody>
          <a:bodyPr>
            <a:normAutofit fontScale="90000"/>
          </a:bodyPr>
          <a:lstStyle/>
          <a:p>
            <a:pPr marL="0" indent="0"/>
            <a:r>
              <a:rPr lang="ru-RU" b="1" dirty="0" smtClean="0">
                <a:solidFill>
                  <a:schemeClr val="bg1"/>
                </a:solidFill>
                <a:latin typeface="Times New Roman" panose="02020603050405020304" pitchFamily="18" charset="0"/>
                <a:cs typeface="Times New Roman" panose="02020603050405020304" pitchFamily="18" charset="0"/>
              </a:rPr>
              <a:t>       </a:t>
            </a:r>
            <a:r>
              <a:rPr lang="ru-RU" sz="2700" b="1" dirty="0">
                <a:solidFill>
                  <a:schemeClr val="tx2"/>
                </a:solidFill>
                <a:latin typeface="Times New Roman" panose="02020603050405020304" pitchFamily="18" charset="0"/>
                <a:cs typeface="Times New Roman" panose="02020603050405020304" pitchFamily="18" charset="0"/>
              </a:rPr>
              <a:t>Ситуация 1. </a:t>
            </a:r>
            <a:r>
              <a:rPr lang="ru-RU" sz="2700" b="1" dirty="0" smtClean="0">
                <a:solidFill>
                  <a:schemeClr val="tx2"/>
                </a:solidFill>
                <a:latin typeface="Times New Roman" panose="02020603050405020304" pitchFamily="18" charset="0"/>
                <a:cs typeface="Times New Roman" panose="02020603050405020304" pitchFamily="18" charset="0"/>
              </a:rPr>
              <a:t>Учредитель- </a:t>
            </a:r>
            <a:r>
              <a:rPr lang="ru-RU" sz="2700" b="1" dirty="0">
                <a:solidFill>
                  <a:schemeClr val="tx2"/>
                </a:solidFill>
                <a:latin typeface="Times New Roman" panose="02020603050405020304" pitchFamily="18" charset="0"/>
                <a:cs typeface="Times New Roman" panose="02020603050405020304" pitchFamily="18" charset="0"/>
              </a:rPr>
              <a:t>иностранец, является резидентом РК.</a:t>
            </a:r>
          </a:p>
        </p:txBody>
      </p:sp>
      <p:sp>
        <p:nvSpPr>
          <p:cNvPr id="3" name="Объект 2"/>
          <p:cNvSpPr>
            <a:spLocks noGrp="1"/>
          </p:cNvSpPr>
          <p:nvPr>
            <p:ph idx="4294967295"/>
          </p:nvPr>
        </p:nvSpPr>
        <p:spPr>
          <a:xfrm>
            <a:off x="251520" y="1340768"/>
            <a:ext cx="8748712" cy="5255965"/>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В случае, если учредитель- иностранец, является резидентом РК  и владеет </a:t>
            </a:r>
            <a:r>
              <a:rPr lang="ru-RU" b="1" dirty="0">
                <a:latin typeface="Times New Roman" panose="02020603050405020304" pitchFamily="18" charset="0"/>
                <a:cs typeface="Times New Roman" panose="02020603050405020304" pitchFamily="18" charset="0"/>
              </a:rPr>
              <a:t>долей в уставном капитале ТОО, применяющего СНР на основе УД, более трех лет на день начисления дивидендов, то при выплате дивидендов может быть применена льгота по освобождению от уплаты ИПН в соответствии с положениями, </a:t>
            </a:r>
            <a:r>
              <a:rPr lang="ru-RU" b="1" dirty="0" smtClean="0">
                <a:latin typeface="Times New Roman" panose="02020603050405020304" pitchFamily="18" charset="0"/>
                <a:cs typeface="Times New Roman" panose="02020603050405020304" pitchFamily="18" charset="0"/>
              </a:rPr>
              <a:t>154 НК РК, подпунктом 7 пункта 1 статьи 156 НК РК. </a:t>
            </a:r>
          </a:p>
          <a:p>
            <a:pPr marL="0" indent="0" algn="just">
              <a:buNone/>
            </a:pPr>
            <a:r>
              <a:rPr lang="ru-RU" b="1" dirty="0" smtClean="0">
                <a:latin typeface="Times New Roman" panose="02020603050405020304" pitchFamily="18" charset="0"/>
                <a:cs typeface="Times New Roman" panose="02020603050405020304" pitchFamily="18" charset="0"/>
              </a:rPr>
              <a:t>Сумма начисленных и выплаченных дивидендов не указывается в форме 910.00.</a:t>
            </a:r>
          </a:p>
          <a:p>
            <a:pPr marL="0" indent="0" algn="just">
              <a:buNone/>
            </a:pPr>
            <a:endParaRPr lang="ru-RU"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7055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67544" y="338138"/>
            <a:ext cx="8496944" cy="858614"/>
          </a:xfrm>
        </p:spPr>
        <p:txBody>
          <a:bodyPr>
            <a:normAutofit fontScale="90000"/>
          </a:bodyPr>
          <a:lstStyle/>
          <a:p>
            <a:pPr marL="0" indent="0"/>
            <a:r>
              <a:rPr lang="ru-RU" b="1" dirty="0" smtClean="0">
                <a:solidFill>
                  <a:schemeClr val="bg1"/>
                </a:solidFill>
                <a:latin typeface="Times New Roman" panose="02020603050405020304" pitchFamily="18" charset="0"/>
                <a:cs typeface="Times New Roman" panose="02020603050405020304" pitchFamily="18" charset="0"/>
              </a:rPr>
              <a:t>       </a:t>
            </a:r>
            <a:r>
              <a:rPr lang="ru-RU" sz="2700" b="1" dirty="0">
                <a:solidFill>
                  <a:schemeClr val="tx2"/>
                </a:solidFill>
                <a:latin typeface="Times New Roman" panose="02020603050405020304" pitchFamily="18" charset="0"/>
                <a:cs typeface="Times New Roman" panose="02020603050405020304" pitchFamily="18" charset="0"/>
              </a:rPr>
              <a:t>Ситуация 2. учредитель- иностранец, является не резидентом РК.</a:t>
            </a:r>
          </a:p>
        </p:txBody>
      </p:sp>
      <p:sp>
        <p:nvSpPr>
          <p:cNvPr id="3" name="Объект 2"/>
          <p:cNvSpPr>
            <a:spLocks noGrp="1"/>
          </p:cNvSpPr>
          <p:nvPr>
            <p:ph idx="4294967295"/>
          </p:nvPr>
        </p:nvSpPr>
        <p:spPr>
          <a:xfrm>
            <a:off x="251520" y="1340768"/>
            <a:ext cx="8748712" cy="5255965"/>
          </a:xfrm>
        </p:spPr>
        <p:txBody>
          <a:bodyPr>
            <a:noAutofit/>
          </a:bodyPr>
          <a:lstStyle/>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В случае, если учредитель- иностранец, не является резидентом РК  и владеет </a:t>
            </a:r>
            <a:r>
              <a:rPr lang="ru-RU" b="1" dirty="0">
                <a:latin typeface="Times New Roman" panose="02020603050405020304" pitchFamily="18" charset="0"/>
                <a:cs typeface="Times New Roman" panose="02020603050405020304" pitchFamily="18" charset="0"/>
              </a:rPr>
              <a:t>долей в уставном капитале ТОО, применяющего СНР на основе УД, более трех лет на день начисления дивидендов, то при выплате дивидендов может быть применена льгота по освобождению от уплаты ИПН в соответствии с </a:t>
            </a:r>
            <a:r>
              <a:rPr lang="ru-RU" b="1" dirty="0" smtClean="0">
                <a:latin typeface="Times New Roman" panose="02020603050405020304" pitchFamily="18" charset="0"/>
                <a:cs typeface="Times New Roman" panose="02020603050405020304" pitchFamily="18" charset="0"/>
              </a:rPr>
              <a:t>положениями статьи  200-1, </a:t>
            </a:r>
            <a:r>
              <a:rPr lang="ru-RU" b="1" dirty="0">
                <a:latin typeface="Times New Roman" panose="02020603050405020304" pitchFamily="18" charset="0"/>
                <a:cs typeface="Times New Roman" panose="02020603050405020304" pitchFamily="18" charset="0"/>
              </a:rPr>
              <a:t>пункта </a:t>
            </a:r>
            <a:r>
              <a:rPr lang="ru-RU" b="1" dirty="0" smtClean="0">
                <a:latin typeface="Times New Roman" panose="02020603050405020304" pitchFamily="18" charset="0"/>
                <a:cs typeface="Times New Roman" panose="02020603050405020304" pitchFamily="18" charset="0"/>
              </a:rPr>
              <a:t>1, подпункта 4 НК РК(при соблюдении тех же трех условий). </a:t>
            </a: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Сумма начисленных и выплаченных дивидендов не указывается в форме 910.00.</a:t>
            </a:r>
          </a:p>
          <a:p>
            <a:pPr marL="0" indent="0" algn="just">
              <a:buNone/>
            </a:pPr>
            <a:endParaRPr lang="ru-RU"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3526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115888"/>
            <a:ext cx="8891588" cy="787400"/>
          </a:xfrm>
        </p:spPr>
        <p:txBody>
          <a:bodyPr>
            <a:normAutofit fontScale="90000"/>
          </a:bodyPr>
          <a:lstStyle/>
          <a:p>
            <a:r>
              <a:rPr lang="ru-RU" b="1" dirty="0" smtClean="0">
                <a:solidFill>
                  <a:schemeClr val="bg1"/>
                </a:solidFill>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Ситуация 3</a:t>
            </a:r>
            <a:r>
              <a:rPr lang="ru-RU" sz="2700" b="1" dirty="0" smtClean="0">
                <a:latin typeface="Times New Roman" panose="02020603050405020304" pitchFamily="18" charset="0"/>
                <a:cs typeface="Times New Roman" panose="02020603050405020304" pitchFamily="18" charset="0"/>
              </a:rPr>
              <a:t>.</a:t>
            </a:r>
            <a:r>
              <a:rPr lang="ru-RU" sz="2800" b="1" dirty="0" smtClean="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Учредитель- иностранец, не  является  резидентом РК.</a:t>
            </a:r>
          </a:p>
        </p:txBody>
      </p:sp>
      <p:sp>
        <p:nvSpPr>
          <p:cNvPr id="3" name="Объект 2"/>
          <p:cNvSpPr>
            <a:spLocks noGrp="1"/>
          </p:cNvSpPr>
          <p:nvPr>
            <p:ph idx="4294967295"/>
          </p:nvPr>
        </p:nvSpPr>
        <p:spPr>
          <a:xfrm>
            <a:off x="0" y="1196752"/>
            <a:ext cx="9144000" cy="5040312"/>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В случае, если учредитель- иностранец, не является резидентом РК  и владеет </a:t>
            </a:r>
            <a:r>
              <a:rPr lang="ru-RU" b="1" dirty="0">
                <a:latin typeface="Times New Roman" panose="02020603050405020304" pitchFamily="18" charset="0"/>
                <a:cs typeface="Times New Roman" panose="02020603050405020304" pitchFamily="18" charset="0"/>
              </a:rPr>
              <a:t>долей в уставном капитале ТОО, применяющего СНР на основе УД, </a:t>
            </a:r>
            <a:r>
              <a:rPr lang="ru-RU" b="1" dirty="0" smtClean="0">
                <a:latin typeface="Times New Roman" panose="02020603050405020304" pitchFamily="18" charset="0"/>
                <a:cs typeface="Times New Roman" panose="02020603050405020304" pitchFamily="18" charset="0"/>
              </a:rPr>
              <a:t>менее </a:t>
            </a:r>
            <a:r>
              <a:rPr lang="ru-RU" b="1" dirty="0">
                <a:latin typeface="Times New Roman" panose="02020603050405020304" pitchFamily="18" charset="0"/>
                <a:cs typeface="Times New Roman" panose="02020603050405020304" pitchFamily="18" charset="0"/>
              </a:rPr>
              <a:t>трех лет на день начисления дивидендов, то при выплате </a:t>
            </a:r>
            <a:r>
              <a:rPr lang="ru-RU" b="1" dirty="0" smtClean="0">
                <a:latin typeface="Times New Roman" panose="02020603050405020304" pitchFamily="18" charset="0"/>
                <a:cs typeface="Times New Roman" panose="02020603050405020304" pitchFamily="18" charset="0"/>
              </a:rPr>
              <a:t>дивидендов, </a:t>
            </a:r>
            <a:r>
              <a:rPr lang="ru-RU" b="1" dirty="0">
                <a:latin typeface="Times New Roman" panose="02020603050405020304" pitchFamily="18" charset="0"/>
                <a:cs typeface="Times New Roman" panose="02020603050405020304" pitchFamily="18" charset="0"/>
              </a:rPr>
              <a:t>В соответствии с </a:t>
            </a:r>
            <a:r>
              <a:rPr lang="ru-RU" b="1" dirty="0" smtClean="0">
                <a:latin typeface="Times New Roman" panose="02020603050405020304" pitchFamily="18" charset="0"/>
                <a:cs typeface="Times New Roman" panose="02020603050405020304" pitchFamily="18" charset="0"/>
              </a:rPr>
              <a:t>подпунктом 9 пункта 1 статьи 192 НК РК, доходы </a:t>
            </a:r>
            <a:r>
              <a:rPr lang="ru-RU" b="1" dirty="0">
                <a:latin typeface="Times New Roman" panose="02020603050405020304" pitchFamily="18" charset="0"/>
                <a:cs typeface="Times New Roman" panose="02020603050405020304" pitchFamily="18" charset="0"/>
              </a:rPr>
              <a:t>нерезидента в виде дивидендов, поступающие от юридического лица-резидента, относятся к доходам из источников в РК. При этом исчисление, удержание и перечисление подоходного налога с доходов физического лица-нерезидента у источника выплаты производятся налоговым агентом в порядке и сроки, которые установлены настоящей статьей и </a:t>
            </a:r>
            <a:r>
              <a:rPr lang="ru-RU" b="1" dirty="0" smtClean="0">
                <a:latin typeface="Times New Roman" panose="02020603050405020304" pitchFamily="18" charset="0"/>
                <a:cs typeface="Times New Roman" panose="02020603050405020304" pitchFamily="18" charset="0"/>
              </a:rPr>
              <a:t>статьей 195 настоящего </a:t>
            </a:r>
            <a:r>
              <a:rPr lang="ru-RU" b="1" dirty="0">
                <a:latin typeface="Times New Roman" panose="02020603050405020304" pitchFamily="18" charset="0"/>
                <a:cs typeface="Times New Roman" panose="02020603050405020304" pitchFamily="18" charset="0"/>
              </a:rPr>
              <a:t>Кодекса. Ставка ИПН с дивидендов составляет 15% </a:t>
            </a:r>
            <a:r>
              <a:rPr lang="ru-RU" b="1" dirty="0" smtClean="0">
                <a:latin typeface="Times New Roman" panose="02020603050405020304" pitchFamily="18" charset="0"/>
                <a:cs typeface="Times New Roman" panose="02020603050405020304" pitchFamily="18" charset="0"/>
              </a:rPr>
              <a:t>(п.6, статья 194 НК РК).</a:t>
            </a:r>
            <a:endParaRPr lang="ru-RU" b="1" dirty="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9940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1520" y="908720"/>
            <a:ext cx="8748712" cy="5688013"/>
          </a:xfrm>
        </p:spPr>
        <p:txBody>
          <a:bodyPr>
            <a:noAutofit/>
          </a:bodyPr>
          <a:lstStyle/>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Сумма исчисленного и удержанного ИПН по ставке 15% указывается в форме 910.00., по строке 910.00.015:</a:t>
            </a:r>
            <a:endParaRPr lang="ru-RU" b="1" dirty="0">
              <a:latin typeface="Times New Roman" panose="02020603050405020304" pitchFamily="18" charset="0"/>
              <a:cs typeface="Times New Roman" panose="02020603050405020304" pitchFamily="18" charset="0"/>
            </a:endParaRPr>
          </a:p>
          <a:p>
            <a:pPr marL="0" indent="0">
              <a:buNone/>
            </a:pPr>
            <a:r>
              <a:rPr lang="ru-RU" b="1" dirty="0" smtClean="0">
                <a:latin typeface="Times New Roman" panose="02020603050405020304" pitchFamily="18" charset="0"/>
                <a:cs typeface="Times New Roman" panose="02020603050405020304" pitchFamily="18" charset="0"/>
              </a:rPr>
              <a:t>«Сумма </a:t>
            </a:r>
            <a:r>
              <a:rPr lang="ru-RU" b="1" dirty="0">
                <a:latin typeface="Times New Roman" panose="02020603050405020304" pitchFamily="18" charset="0"/>
                <a:cs typeface="Times New Roman" panose="02020603050405020304" pitchFamily="18" charset="0"/>
              </a:rPr>
              <a:t>индивидуального подоходного налога, подлежащая перечислению в </a:t>
            </a:r>
            <a:r>
              <a:rPr lang="ru-RU" b="1" dirty="0" smtClean="0">
                <a:latin typeface="Times New Roman" panose="02020603050405020304" pitchFamily="18" charset="0"/>
                <a:cs typeface="Times New Roman" panose="02020603050405020304" pitchFamily="18" charset="0"/>
              </a:rPr>
              <a:t>бюджет с </a:t>
            </a:r>
            <a:r>
              <a:rPr lang="ru-RU" b="1" dirty="0">
                <a:latin typeface="Times New Roman" panose="02020603050405020304" pitchFamily="18" charset="0"/>
                <a:cs typeface="Times New Roman" panose="02020603050405020304" pitchFamily="18" charset="0"/>
              </a:rPr>
              <a:t>доходов </a:t>
            </a:r>
            <a:r>
              <a:rPr lang="ru-RU" dirty="0" smtClean="0"/>
              <a:t> </a:t>
            </a:r>
            <a:r>
              <a:rPr lang="ru-RU" b="1" dirty="0">
                <a:latin typeface="Times New Roman" panose="02020603050405020304" pitchFamily="18" charset="0"/>
                <a:cs typeface="Times New Roman" panose="02020603050405020304" pitchFamily="18" charset="0"/>
              </a:rPr>
              <a:t>иностранцев и лиц без </a:t>
            </a:r>
            <a:r>
              <a:rPr lang="ru-RU" b="1" dirty="0" smtClean="0">
                <a:latin typeface="Times New Roman" panose="02020603050405020304" pitchFamily="18" charset="0"/>
                <a:cs typeface="Times New Roman" panose="02020603050405020304" pitchFamily="18" charset="0"/>
              </a:rPr>
              <a:t>гражданства».</a:t>
            </a:r>
          </a:p>
          <a:p>
            <a:pPr marL="0" indent="0" algn="just">
              <a:buNone/>
            </a:pP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0" y="260648"/>
            <a:ext cx="9144000" cy="864095"/>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b="1" dirty="0" smtClean="0">
                <a:solidFill>
                  <a:schemeClr val="bg1"/>
                </a:solidFill>
                <a:latin typeface="Times New Roman" panose="02020603050405020304" pitchFamily="18" charset="0"/>
                <a:cs typeface="Times New Roman" panose="02020603050405020304" pitchFamily="18" charset="0"/>
              </a:rPr>
              <a:t>       </a:t>
            </a:r>
            <a:r>
              <a:rPr lang="ru-RU" sz="5300" b="1" dirty="0" smtClean="0">
                <a:latin typeface="Times New Roman" panose="02020603050405020304" pitchFamily="18" charset="0"/>
                <a:cs typeface="Times New Roman" panose="02020603050405020304" pitchFamily="18" charset="0"/>
              </a:rPr>
              <a:t>Ситуация 3. Учредитель- иностранец, не  является     резидентом РК.</a:t>
            </a:r>
            <a:endParaRPr lang="ru-RU" sz="5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1410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484784"/>
            <a:ext cx="9144000" cy="5111279"/>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Если </a:t>
            </a:r>
            <a:r>
              <a:rPr lang="ru-RU" b="1" dirty="0">
                <a:latin typeface="Times New Roman" panose="02020603050405020304" pitchFamily="18" charset="0"/>
                <a:cs typeface="Times New Roman" panose="02020603050405020304" pitchFamily="18" charset="0"/>
              </a:rPr>
              <a:t>нерезидент является резидентом страны, с которой Республикой Казахстан заключена </a:t>
            </a:r>
            <a:r>
              <a:rPr lang="ru-RU" b="1" dirty="0" smtClean="0">
                <a:latin typeface="Times New Roman" panose="02020603050405020304" pitchFamily="18" charset="0"/>
                <a:cs typeface="Times New Roman" panose="02020603050405020304" pitchFamily="18" charset="0"/>
              </a:rPr>
              <a:t>Конвенция </a:t>
            </a:r>
            <a:r>
              <a:rPr lang="ru-RU" b="1" dirty="0">
                <a:latin typeface="Times New Roman" panose="02020603050405020304" pitchFamily="18" charset="0"/>
                <a:cs typeface="Times New Roman" panose="02020603050405020304" pitchFamily="18" charset="0"/>
              </a:rPr>
              <a:t>об избежании двойного </a:t>
            </a:r>
            <a:r>
              <a:rPr lang="ru-RU" b="1" dirty="0" smtClean="0">
                <a:latin typeface="Times New Roman" panose="02020603050405020304" pitchFamily="18" charset="0"/>
                <a:cs typeface="Times New Roman" panose="02020603050405020304" pitchFamily="18" charset="0"/>
              </a:rPr>
              <a:t>налогообложения, </a:t>
            </a:r>
            <a:r>
              <a:rPr lang="ru-RU" b="1" dirty="0">
                <a:latin typeface="Times New Roman" panose="02020603050405020304" pitchFamily="18" charset="0"/>
                <a:cs typeface="Times New Roman" panose="02020603050405020304" pitchFamily="18" charset="0"/>
              </a:rPr>
              <a:t>то он вправе применить положения такой Конвенции, которая предоставляет приоритетное право налогообложения доходов одному из Договаривающихся государств, а также предусматривает сниженную ставку </a:t>
            </a:r>
            <a:r>
              <a:rPr lang="ru-RU" b="1" dirty="0" smtClean="0">
                <a:latin typeface="Times New Roman" panose="02020603050405020304" pitchFamily="18" charset="0"/>
                <a:cs typeface="Times New Roman" panose="02020603050405020304" pitchFamily="18" charset="0"/>
              </a:rPr>
              <a:t>налога </a:t>
            </a:r>
            <a:r>
              <a:rPr lang="ru-RU" b="1" dirty="0">
                <a:latin typeface="Times New Roman" panose="02020603050405020304" pitchFamily="18" charset="0"/>
                <a:cs typeface="Times New Roman" panose="02020603050405020304" pitchFamily="18" charset="0"/>
              </a:rPr>
              <a:t>в отношении </a:t>
            </a:r>
            <a:r>
              <a:rPr lang="ru-RU" b="1" dirty="0" smtClean="0">
                <a:latin typeface="Times New Roman" panose="02020603050405020304" pitchFamily="18" charset="0"/>
                <a:cs typeface="Times New Roman" panose="02020603050405020304" pitchFamily="18" charset="0"/>
              </a:rPr>
              <a:t>дивидендов(как правило до 10%). </a:t>
            </a:r>
          </a:p>
          <a:p>
            <a:pPr marL="0" indent="0" algn="just">
              <a:buNone/>
            </a:pPr>
            <a:r>
              <a:rPr lang="ru-RU" b="1" dirty="0" smtClean="0">
                <a:latin typeface="Times New Roman" panose="02020603050405020304" pitchFamily="18" charset="0"/>
                <a:cs typeface="Times New Roman" panose="02020603050405020304" pitchFamily="18" charset="0"/>
              </a:rPr>
              <a:t>Данное право предоставляется нерезиденту, на основании статьи 212 НК РК, при условии предоставления документа, подтверждающего резидентство и соответствующего нормам статьи 219 НК РК.</a:t>
            </a:r>
            <a:endParaRPr lang="ru-RU" b="1"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324544" y="188640"/>
            <a:ext cx="9468544" cy="72008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b="1" dirty="0" smtClean="0">
                <a:solidFill>
                  <a:schemeClr val="bg1"/>
                </a:solidFill>
                <a:latin typeface="Times New Roman" panose="02020603050405020304" pitchFamily="18" charset="0"/>
                <a:cs typeface="Times New Roman" panose="02020603050405020304" pitchFamily="18" charset="0"/>
              </a:rPr>
              <a:t>       </a:t>
            </a:r>
            <a:r>
              <a:rPr lang="ru-RU" sz="5100" b="1" dirty="0">
                <a:solidFill>
                  <a:schemeClr val="bg1"/>
                </a:solidFill>
                <a:latin typeface="Times New Roman" panose="02020603050405020304" pitchFamily="18" charset="0"/>
                <a:cs typeface="Times New Roman" panose="02020603050405020304" pitchFamily="18" charset="0"/>
              </a:rPr>
              <a:t>Ситуация 3. Учредитель- иностранец, не  является  резидентом РК</a:t>
            </a:r>
            <a:r>
              <a:rPr lang="ru-RU" sz="4700" b="1" dirty="0" smtClean="0">
                <a:latin typeface="Times New Roman" panose="02020603050405020304" pitchFamily="18" charset="0"/>
                <a:cs typeface="Times New Roman" panose="02020603050405020304" pitchFamily="18" charset="0"/>
              </a:rPr>
              <a:t>.</a:t>
            </a:r>
            <a:endParaRPr lang="ru-RU" sz="47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688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492896"/>
            <a:ext cx="8568952" cy="3888432"/>
          </a:xfrm>
        </p:spPr>
        <p:txBody>
          <a:bodyPr>
            <a:noAutofit/>
          </a:bodyPr>
          <a:lstStyle/>
          <a:p>
            <a:pPr marL="0" indent="0" algn="just" fontAlgn="t">
              <a:buNone/>
            </a:pPr>
            <a:r>
              <a:rPr lang="ru-RU" dirty="0">
                <a:latin typeface="Times New Roman" panose="02020603050405020304" pitchFamily="18" charset="0"/>
                <a:cs typeface="Times New Roman" panose="02020603050405020304" pitchFamily="18" charset="0"/>
              </a:rPr>
              <a:t>Положительная или отрицательная разница, указанная в настоящем подпункте, определяется при корректировке объектов налогообложения. При этом корректировка объектов налогообложения производится в случаях и порядке, установленных </a:t>
            </a:r>
            <a:r>
              <a:rPr lang="ru-RU" dirty="0">
                <a:latin typeface="Times New Roman" panose="02020603050405020304" pitchFamily="18" charset="0"/>
                <a:cs typeface="Times New Roman" panose="02020603050405020304" pitchFamily="18" charset="0"/>
                <a:hlinkClick r:id="rId2" tooltip="Закон Республики Казахстан от 5 июля 2008 года № 67-IV «О трансфертном ценообразовании» (с изменениями и дополнениями по состоянию на 07.11.2014 г.)"/>
              </a:rPr>
              <a:t>законодательством</a:t>
            </a:r>
            <a:r>
              <a:rPr lang="ru-RU" dirty="0">
                <a:latin typeface="Times New Roman" panose="02020603050405020304" pitchFamily="18" charset="0"/>
                <a:cs typeface="Times New Roman" panose="02020603050405020304" pitchFamily="18" charset="0"/>
              </a:rPr>
              <a:t> Республики Казахстан о трансфертном ценообразовании. Для целей настоящего подпункта взаимосвязанные стороны определяются в соответствии с </a:t>
            </a:r>
            <a:r>
              <a:rPr lang="ru-RU" dirty="0">
                <a:latin typeface="Times New Roman" panose="02020603050405020304" pitchFamily="18" charset="0"/>
                <a:cs typeface="Times New Roman" panose="02020603050405020304" pitchFamily="18" charset="0"/>
                <a:hlinkClick r:id="rId3" tooltip="Кодекс Республики Казахстан от 10 декабря 2008 года № 99-IV «О налогах и других обязательных платежах в бюджет (Налоговый кодекс)» (с изменениями и дополнениями по состоянию на 29.12.2014 г.)"/>
              </a:rPr>
              <a:t>пунктом 1-1</a:t>
            </a:r>
            <a:r>
              <a:rPr lang="ru-RU" dirty="0">
                <a:latin typeface="Times New Roman" panose="02020603050405020304" pitchFamily="18" charset="0"/>
                <a:cs typeface="Times New Roman" panose="02020603050405020304" pitchFamily="18" charset="0"/>
              </a:rPr>
              <a:t> настоящей </a:t>
            </a:r>
            <a:r>
              <a:rPr lang="ru-RU" dirty="0" smtClean="0">
                <a:latin typeface="Times New Roman" panose="02020603050405020304" pitchFamily="18" charset="0"/>
                <a:cs typeface="Times New Roman" panose="02020603050405020304" pitchFamily="18" charset="0"/>
              </a:rPr>
              <a:t>статьи.</a:t>
            </a:r>
            <a:endParaRPr lang="ru-RU"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bodyPr>
          <a:lstStyle/>
          <a:p>
            <a:r>
              <a:rPr lang="ru-RU" sz="3600" b="1" dirty="0">
                <a:latin typeface="Times New Roman" panose="02020603050405020304" pitchFamily="18" charset="0"/>
                <a:cs typeface="Times New Roman" panose="02020603050405020304" pitchFamily="18" charset="0"/>
              </a:rPr>
              <a:t>Статья 12. Основные понятия, применяемые в налоговом Кодексе</a:t>
            </a:r>
          </a:p>
        </p:txBody>
      </p:sp>
    </p:spTree>
    <p:extLst>
      <p:ext uri="{BB962C8B-B14F-4D97-AF65-F5344CB8AC3E}">
        <p14:creationId xmlns:p14="http://schemas.microsoft.com/office/powerpoint/2010/main" val="191564897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В </a:t>
            </a:r>
            <a:r>
              <a:rPr lang="ru-RU" b="1" dirty="0">
                <a:latin typeface="Times New Roman" panose="02020603050405020304" pitchFamily="18" charset="0"/>
                <a:cs typeface="Times New Roman" panose="02020603050405020304" pitchFamily="18" charset="0"/>
              </a:rPr>
              <a:t>нашей организации выплачены дивиденды за </a:t>
            </a:r>
            <a:r>
              <a:rPr lang="ru-RU" b="1" dirty="0" smtClean="0">
                <a:latin typeface="Times New Roman" panose="02020603050405020304" pitchFamily="18" charset="0"/>
                <a:cs typeface="Times New Roman" panose="02020603050405020304" pitchFamily="18" charset="0"/>
              </a:rPr>
              <a:t>2013 </a:t>
            </a:r>
            <a:r>
              <a:rPr lang="ru-RU" b="1" dirty="0">
                <a:latin typeface="Times New Roman" panose="02020603050405020304" pitchFamily="18" charset="0"/>
                <a:cs typeface="Times New Roman" panose="02020603050405020304" pitchFamily="18" charset="0"/>
              </a:rPr>
              <a:t>год учредителям (из них два учредителя - резиденты, и один учредитель - нерезидент из России, имеющий вид на жительство). В связи с тем, что они являются учредителями с </a:t>
            </a:r>
            <a:r>
              <a:rPr lang="ru-RU" b="1" dirty="0" smtClean="0">
                <a:latin typeface="Times New Roman" panose="02020603050405020304" pitchFamily="18" charset="0"/>
                <a:cs typeface="Times New Roman" panose="02020603050405020304" pitchFamily="18" charset="0"/>
              </a:rPr>
              <a:t>2006 </a:t>
            </a:r>
            <a:r>
              <a:rPr lang="ru-RU" b="1" dirty="0">
                <a:latin typeface="Times New Roman" panose="02020603050405020304" pitchFamily="18" charset="0"/>
                <a:cs typeface="Times New Roman" panose="02020603050405020304" pitchFamily="18" charset="0"/>
              </a:rPr>
              <a:t>г. (то есть владеют долями участия более трех лет), а также юридическое лицо не является недропользователем - у нашей организации не возникает обязательств по налогообложению дивидендов. Возникает ли у учредителей, как у физических лиц, дополнительно обязательство по оплате налога с дивидендов (и в каком размере) и декларированию дохода в виде дивидендов? </a:t>
            </a: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6</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5230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556792"/>
            <a:ext cx="9121725" cy="4968280"/>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В </a:t>
            </a:r>
            <a:r>
              <a:rPr lang="ru-RU" b="1" dirty="0">
                <a:latin typeface="Times New Roman" panose="02020603050405020304" pitchFamily="18" charset="0"/>
                <a:cs typeface="Times New Roman" panose="02020603050405020304" pitchFamily="18" charset="0"/>
              </a:rPr>
              <a:t>соответствии с </a:t>
            </a:r>
            <a:r>
              <a:rPr lang="ru-RU" b="1" dirty="0" smtClean="0">
                <a:latin typeface="Times New Roman" panose="02020603050405020304" pitchFamily="18" charset="0"/>
                <a:cs typeface="Times New Roman" panose="02020603050405020304" pitchFamily="18" charset="0"/>
              </a:rPr>
              <a:t>подпунктом 4 статьи 160 НК РК </a:t>
            </a:r>
            <a:r>
              <a:rPr lang="ru-RU" b="1" dirty="0">
                <a:latin typeface="Times New Roman" panose="02020603050405020304" pitchFamily="18" charset="0"/>
                <a:cs typeface="Times New Roman" panose="02020603050405020304" pitchFamily="18" charset="0"/>
              </a:rPr>
              <a:t>доход в виде дивидендов относится к доходам, облагаемым у источника выплаты. При выплате дивидендов учредителям </a:t>
            </a:r>
            <a:r>
              <a:rPr lang="ru-RU" b="1" dirty="0" smtClean="0">
                <a:latin typeface="Times New Roman" panose="02020603050405020304" pitchFamily="18" charset="0"/>
                <a:cs typeface="Times New Roman" panose="02020603050405020304" pitchFamily="18" charset="0"/>
              </a:rPr>
              <a:t>компания </a:t>
            </a:r>
            <a:r>
              <a:rPr lang="ru-RU" b="1" dirty="0">
                <a:latin typeface="Times New Roman" panose="02020603050405020304" pitchFamily="18" charset="0"/>
                <a:cs typeface="Times New Roman" panose="02020603050405020304" pitchFamily="18" charset="0"/>
              </a:rPr>
              <a:t>является источником выплаты, следовательно, обязанность по исчислению и уплате ИПН возлагается на </a:t>
            </a:r>
            <a:r>
              <a:rPr lang="ru-RU" b="1" dirty="0" smtClean="0">
                <a:latin typeface="Times New Roman" panose="02020603050405020304" pitchFamily="18" charset="0"/>
                <a:cs typeface="Times New Roman" panose="02020603050405020304" pitchFamily="18" charset="0"/>
              </a:rPr>
              <a:t>нее, </a:t>
            </a:r>
            <a:r>
              <a:rPr lang="ru-RU" b="1" dirty="0">
                <a:latin typeface="Times New Roman" panose="02020603050405020304" pitchFamily="18" charset="0"/>
                <a:cs typeface="Times New Roman" panose="02020603050405020304" pitchFamily="18" charset="0"/>
              </a:rPr>
              <a:t>а не на физических лиц. </a:t>
            </a:r>
          </a:p>
          <a:p>
            <a:pPr marL="0" indent="0" algn="just">
              <a:buNone/>
            </a:pPr>
            <a:r>
              <a:rPr lang="ru-RU" b="1" dirty="0" smtClean="0">
                <a:latin typeface="Times New Roman" panose="02020603050405020304" pitchFamily="18" charset="0"/>
                <a:cs typeface="Times New Roman" panose="02020603050405020304" pitchFamily="18" charset="0"/>
              </a:rPr>
              <a:t>    Но, в  </a:t>
            </a:r>
            <a:r>
              <a:rPr lang="ru-RU" b="1" dirty="0">
                <a:latin typeface="Times New Roman" panose="02020603050405020304" pitchFamily="18" charset="0"/>
                <a:cs typeface="Times New Roman" panose="02020603050405020304" pitchFamily="18" charset="0"/>
              </a:rPr>
              <a:t>случае, если выполняются </a:t>
            </a:r>
            <a:r>
              <a:rPr lang="ru-RU" b="1" dirty="0" smtClean="0">
                <a:latin typeface="Times New Roman" panose="02020603050405020304" pitchFamily="18" charset="0"/>
                <a:cs typeface="Times New Roman" panose="02020603050405020304" pitchFamily="18" charset="0"/>
              </a:rPr>
              <a:t>условия, позволяющие применить  освобождение </a:t>
            </a:r>
            <a:r>
              <a:rPr lang="ru-RU" b="1" dirty="0">
                <a:latin typeface="Times New Roman" panose="02020603050405020304" pitchFamily="18" charset="0"/>
                <a:cs typeface="Times New Roman" panose="02020603050405020304" pitchFamily="18" charset="0"/>
              </a:rPr>
              <a:t>от </a:t>
            </a:r>
            <a:r>
              <a:rPr lang="ru-RU" b="1" dirty="0" smtClean="0">
                <a:latin typeface="Times New Roman" panose="02020603050405020304" pitchFamily="18" charset="0"/>
                <a:cs typeface="Times New Roman" panose="02020603050405020304" pitchFamily="18" charset="0"/>
              </a:rPr>
              <a:t>налогообложения, установленные </a:t>
            </a:r>
            <a:r>
              <a:rPr lang="ru-RU" b="1" dirty="0">
                <a:latin typeface="Times New Roman" panose="02020603050405020304" pitchFamily="18" charset="0"/>
                <a:cs typeface="Times New Roman" panose="02020603050405020304" pitchFamily="18" charset="0"/>
              </a:rPr>
              <a:t>п.7,статьи 156 НК </a:t>
            </a:r>
            <a:r>
              <a:rPr lang="ru-RU" b="1" dirty="0" smtClean="0">
                <a:latin typeface="Times New Roman" panose="02020603050405020304" pitchFamily="18" charset="0"/>
                <a:cs typeface="Times New Roman" panose="02020603050405020304" pitchFamily="18" charset="0"/>
              </a:rPr>
              <a:t>РК, </a:t>
            </a:r>
            <a:r>
              <a:rPr lang="ru-RU" b="1" dirty="0">
                <a:latin typeface="Times New Roman" panose="02020603050405020304" pitchFamily="18" charset="0"/>
                <a:cs typeface="Times New Roman" panose="02020603050405020304" pitchFamily="18" charset="0"/>
              </a:rPr>
              <a:t>тогда </a:t>
            </a:r>
            <a:r>
              <a:rPr lang="ru-RU" b="1" dirty="0" smtClean="0">
                <a:latin typeface="Times New Roman" panose="02020603050405020304" pitchFamily="18" charset="0"/>
                <a:cs typeface="Times New Roman" panose="02020603050405020304" pitchFamily="18" charset="0"/>
              </a:rPr>
              <a:t>обязательств по исчислению и удержанию ИПН нет. </a:t>
            </a:r>
            <a:r>
              <a:rPr lang="ru-RU" b="1" dirty="0">
                <a:latin typeface="Times New Roman" panose="02020603050405020304" pitchFamily="18" charset="0"/>
                <a:cs typeface="Times New Roman" panose="02020603050405020304" pitchFamily="18" charset="0"/>
              </a:rPr>
              <a:t>У физических лиц дополнительного обязательства по уплате налога не возникнет.</a:t>
            </a:r>
          </a:p>
        </p:txBody>
      </p:sp>
      <p:sp>
        <p:nvSpPr>
          <p:cNvPr id="2" name="Заголовок 1"/>
          <p:cNvSpPr>
            <a:spLocks noGrp="1"/>
          </p:cNvSpPr>
          <p:nvPr>
            <p:ph type="title" idx="4294967295"/>
          </p:nvPr>
        </p:nvSpPr>
        <p:spPr>
          <a:xfrm>
            <a:off x="0" y="338138"/>
            <a:ext cx="8229600" cy="714375"/>
          </a:xfrm>
        </p:spPr>
        <p:txBody>
          <a:bodyPr>
            <a:noAutofit/>
          </a:bodyPr>
          <a:lstStyle/>
          <a:p>
            <a:r>
              <a:rPr lang="ru-RU" b="1" dirty="0">
                <a:latin typeface="Times New Roman" panose="02020603050405020304" pitchFamily="18" charset="0"/>
                <a:cs typeface="Times New Roman" panose="02020603050405020304" pitchFamily="18" charset="0"/>
              </a:rPr>
              <a:t>Ответ 6</a:t>
            </a:r>
          </a:p>
        </p:txBody>
      </p:sp>
    </p:spTree>
    <p:extLst>
      <p:ext uri="{BB962C8B-B14F-4D97-AF65-F5344CB8AC3E}">
        <p14:creationId xmlns:p14="http://schemas.microsoft.com/office/powerpoint/2010/main" val="2104624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928992" cy="5688632"/>
          </a:xfrm>
        </p:spPr>
        <p:txBody>
          <a:bodyPr>
            <a:noAutofit/>
          </a:bodyPr>
          <a:lstStyle/>
          <a:p>
            <a:pPr algn="just"/>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smtClean="0">
                <a:latin typeface="Times New Roman" panose="02020603050405020304" pitchFamily="18" charset="0"/>
                <a:cs typeface="Times New Roman" panose="02020603050405020304" pitchFamily="18" charset="0"/>
              </a:rPr>
              <a:t>    Нужно ли начислять и удерживать ИПН по ставке  5% с доходов, выплачиваемых Индивидуальному предпринимателю, осуществляющему деятельность на общеустановленном режиме налогообложения, в качестве дивидендов?</a:t>
            </a:r>
          </a:p>
          <a:p>
            <a:pPr marL="0" indent="0" algn="just">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338328"/>
            <a:ext cx="8229600" cy="714408"/>
          </a:xfrm>
        </p:spPr>
        <p:txBody>
          <a:bodyPr>
            <a:noAutofit/>
          </a:bodyPr>
          <a:lstStyle/>
          <a:p>
            <a:r>
              <a:rPr lang="ru-RU" b="1" dirty="0">
                <a:latin typeface="Times New Roman" panose="02020603050405020304" pitchFamily="18" charset="0"/>
                <a:cs typeface="Times New Roman" panose="02020603050405020304" pitchFamily="18" charset="0"/>
              </a:rPr>
              <a:t>Вопрос 7</a:t>
            </a:r>
          </a:p>
        </p:txBody>
      </p:sp>
    </p:spTree>
    <p:extLst>
      <p:ext uri="{BB962C8B-B14F-4D97-AF65-F5344CB8AC3E}">
        <p14:creationId xmlns:p14="http://schemas.microsoft.com/office/powerpoint/2010/main" val="16820574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76672"/>
            <a:ext cx="8928992" cy="6264696"/>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Индивидуальный предприниматель, осуществляющий	 деятельность на основе общеустановленного режима налогообложения, исчисляет и уплачивает ИПН с налогооблагаемого дохода за налоговый период по ставке 10%.</a:t>
            </a:r>
          </a:p>
          <a:p>
            <a:pPr marL="0" indent="0" algn="just">
              <a:buNone/>
            </a:pPr>
            <a:r>
              <a:rPr lang="ru-RU" b="1" dirty="0" smtClean="0">
                <a:latin typeface="Times New Roman" panose="02020603050405020304" pitchFamily="18" charset="0"/>
                <a:cs typeface="Times New Roman" panose="02020603050405020304" pitchFamily="18" charset="0"/>
              </a:rPr>
              <a:t>Прибыль, за минусом исчисленного ИПН, будет являться чистой прибылью, которая не является дивидендами и не является доходом, облагаемым у источника выплаты, так как не соответствует понятию «Дивиденды», которое содержится в статье 12  налогового кодекса, а именно:</a:t>
            </a: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67544" y="188640"/>
            <a:ext cx="8229600" cy="936104"/>
          </a:xfrm>
        </p:spPr>
        <p:txBody>
          <a:bodyPr>
            <a:normAutofit/>
          </a:bodyPr>
          <a:lstStyle/>
          <a:p>
            <a:r>
              <a:rPr lang="ru-RU" b="1" dirty="0" smtClean="0">
                <a:latin typeface="Times New Roman" panose="02020603050405020304" pitchFamily="18" charset="0"/>
                <a:cs typeface="Times New Roman" panose="02020603050405020304" pitchFamily="18" charset="0"/>
              </a:rPr>
              <a:t>Ответ 7</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62843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76672"/>
            <a:ext cx="8928992" cy="6264696"/>
          </a:xfrm>
        </p:spPr>
        <p:txBody>
          <a:bodyPr>
            <a:noAutofit/>
          </a:bodyPr>
          <a:lstStyle/>
          <a:p>
            <a:pPr marL="0" indent="0">
              <a:buNone/>
            </a:pPr>
            <a:endParaRPr lang="ru-RU" b="1" dirty="0" smtClean="0">
              <a:latin typeface="Times New Roman" panose="02020603050405020304" pitchFamily="18" charset="0"/>
              <a:cs typeface="Times New Roman" panose="02020603050405020304" pitchFamily="18" charset="0"/>
            </a:endParaRPr>
          </a:p>
          <a:p>
            <a:pPr marL="0" indent="0">
              <a:buNone/>
            </a:pPr>
            <a:endParaRPr lang="ru-RU" b="1" dirty="0">
              <a:latin typeface="Times New Roman" panose="02020603050405020304" pitchFamily="18" charset="0"/>
              <a:cs typeface="Times New Roman" panose="02020603050405020304" pitchFamily="18" charset="0"/>
            </a:endParaRPr>
          </a:p>
          <a:p>
            <a:pPr marL="0" indent="0">
              <a:buNone/>
            </a:pPr>
            <a:endParaRPr lang="ru-RU" b="1" dirty="0" smtClean="0">
              <a:latin typeface="Times New Roman" panose="02020603050405020304" pitchFamily="18" charset="0"/>
              <a:cs typeface="Times New Roman" panose="02020603050405020304" pitchFamily="18" charset="0"/>
            </a:endParaRPr>
          </a:p>
          <a:p>
            <a:pPr marL="0" indent="0">
              <a:buNone/>
            </a:pPr>
            <a:endParaRPr lang="ru-RU" b="1" dirty="0">
              <a:latin typeface="Times New Roman" panose="02020603050405020304" pitchFamily="18" charset="0"/>
              <a:cs typeface="Times New Roman" panose="02020603050405020304" pitchFamily="18" charset="0"/>
            </a:endParaRPr>
          </a:p>
          <a:p>
            <a:pPr marL="0" indent="0">
              <a:buNone/>
            </a:pPr>
            <a:r>
              <a:rPr lang="ru-RU" b="1" dirty="0" smtClean="0">
                <a:latin typeface="Times New Roman" panose="02020603050405020304" pitchFamily="18" charset="0"/>
                <a:cs typeface="Times New Roman" panose="02020603050405020304" pitchFamily="18" charset="0"/>
              </a:rPr>
              <a:t>14</a:t>
            </a:r>
            <a:r>
              <a:rPr lang="ru-RU" b="1" dirty="0">
                <a:latin typeface="Times New Roman" panose="02020603050405020304" pitchFamily="18" charset="0"/>
                <a:cs typeface="Times New Roman" panose="02020603050405020304" pitchFamily="18" charset="0"/>
              </a:rPr>
              <a:t>) дивиденды - доход:</a:t>
            </a:r>
          </a:p>
          <a:p>
            <a:pPr>
              <a:buFont typeface="Wingdings" panose="05000000000000000000" pitchFamily="2" charset="2"/>
              <a:buChar char="v"/>
            </a:pPr>
            <a:r>
              <a:rPr lang="ru-RU" b="1" dirty="0">
                <a:latin typeface="Times New Roman" panose="02020603050405020304" pitchFamily="18" charset="0"/>
                <a:cs typeface="Times New Roman" panose="02020603050405020304" pitchFamily="18" charset="0"/>
              </a:rPr>
              <a:t>по акциям;</a:t>
            </a:r>
          </a:p>
          <a:p>
            <a:pPr>
              <a:buFont typeface="Wingdings" panose="05000000000000000000" pitchFamily="2" charset="2"/>
              <a:buChar char="v"/>
            </a:pPr>
            <a:r>
              <a:rPr lang="ru-RU" b="1" dirty="0">
                <a:latin typeface="Times New Roman" panose="02020603050405020304" pitchFamily="18" charset="0"/>
                <a:cs typeface="Times New Roman" panose="02020603050405020304" pitchFamily="18" charset="0"/>
              </a:rPr>
              <a:t>чистый доход, распределяемого </a:t>
            </a:r>
            <a:r>
              <a:rPr lang="ru-RU" b="1" i="1" u="sng" dirty="0">
                <a:latin typeface="Times New Roman" panose="02020603050405020304" pitchFamily="18" charset="0"/>
                <a:cs typeface="Times New Roman" panose="02020603050405020304" pitchFamily="18" charset="0"/>
              </a:rPr>
              <a:t>юридическим лицом </a:t>
            </a:r>
            <a:r>
              <a:rPr lang="ru-RU" b="1" dirty="0">
                <a:latin typeface="Times New Roman" panose="02020603050405020304" pitchFamily="18" charset="0"/>
                <a:cs typeface="Times New Roman" panose="02020603050405020304" pitchFamily="18" charset="0"/>
              </a:rPr>
              <a:t>между его учредителями, </a:t>
            </a:r>
            <a:r>
              <a:rPr lang="ru-RU" b="1" dirty="0" smtClean="0">
                <a:latin typeface="Times New Roman" panose="02020603050405020304" pitchFamily="18" charset="0"/>
                <a:cs typeface="Times New Roman" panose="02020603050405020304" pitchFamily="18" charset="0"/>
              </a:rPr>
              <a:t>участниками…</a:t>
            </a: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67544" y="188640"/>
            <a:ext cx="8229600" cy="864096"/>
          </a:xfrm>
        </p:spPr>
        <p:txBody>
          <a:bodyPr>
            <a:noAutofit/>
          </a:bodyPr>
          <a:lstStyle/>
          <a:p>
            <a:r>
              <a:rPr lang="ru-RU" b="1" dirty="0">
                <a:latin typeface="Times New Roman" panose="02020603050405020304" pitchFamily="18" charset="0"/>
                <a:cs typeface="Times New Roman" panose="02020603050405020304" pitchFamily="18" charset="0"/>
              </a:rPr>
              <a:t>Ответ 7</a:t>
            </a:r>
          </a:p>
        </p:txBody>
      </p:sp>
    </p:spTree>
    <p:extLst>
      <p:ext uri="{BB962C8B-B14F-4D97-AF65-F5344CB8AC3E}">
        <p14:creationId xmlns:p14="http://schemas.microsoft.com/office/powerpoint/2010/main" val="17973879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476250"/>
            <a:ext cx="8928100" cy="6265863"/>
          </a:xfrm>
        </p:spPr>
        <p:txBody>
          <a:bodyPr>
            <a:noAutofit/>
          </a:bodyPr>
          <a:lstStyle/>
          <a:p>
            <a:pPr marL="0" indent="0">
              <a:buNone/>
            </a:pPr>
            <a:endParaRPr lang="ru-RU" b="1" dirty="0" smtClean="0">
              <a:latin typeface="Times New Roman" panose="02020603050405020304" pitchFamily="18" charset="0"/>
              <a:cs typeface="Times New Roman" panose="02020603050405020304" pitchFamily="18" charset="0"/>
            </a:endParaRPr>
          </a:p>
          <a:p>
            <a:pPr marL="0" indent="0">
              <a:buNone/>
            </a:pPr>
            <a:endParaRPr lang="ru-RU" b="1" dirty="0">
              <a:latin typeface="Times New Roman" panose="02020603050405020304" pitchFamily="18" charset="0"/>
              <a:cs typeface="Times New Roman" panose="02020603050405020304" pitchFamily="18" charset="0"/>
            </a:endParaRPr>
          </a:p>
          <a:p>
            <a:pPr marL="0" indent="0">
              <a:buNone/>
            </a:pPr>
            <a:endParaRPr lang="ru-RU" b="1" dirty="0" smtClean="0">
              <a:latin typeface="Times New Roman" panose="02020603050405020304" pitchFamily="18" charset="0"/>
              <a:cs typeface="Times New Roman" panose="02020603050405020304" pitchFamily="18" charset="0"/>
            </a:endParaRPr>
          </a:p>
          <a:p>
            <a:pPr marL="0" indent="0">
              <a:buNone/>
            </a:pPr>
            <a:endParaRPr lang="ru-RU" b="1" dirty="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914400" y="188913"/>
            <a:ext cx="8229600" cy="863600"/>
          </a:xfrm>
        </p:spPr>
        <p:txBody>
          <a:bodyPr>
            <a:noAutofit/>
          </a:bodyPr>
          <a:lstStyle/>
          <a:p>
            <a:r>
              <a:rPr lang="ru-RU" b="1" dirty="0">
                <a:latin typeface="Times New Roman" panose="02020603050405020304" pitchFamily="18" charset="0"/>
                <a:cs typeface="Times New Roman" panose="02020603050405020304" pitchFamily="18" charset="0"/>
              </a:rPr>
              <a:t>Ответ 7</a:t>
            </a:r>
          </a:p>
        </p:txBody>
      </p:sp>
      <p:sp>
        <p:nvSpPr>
          <p:cNvPr id="4" name="Прямоугольник 3"/>
          <p:cNvSpPr/>
          <p:nvPr/>
        </p:nvSpPr>
        <p:spPr>
          <a:xfrm>
            <a:off x="146974" y="1225689"/>
            <a:ext cx="8712968" cy="5632311"/>
          </a:xfrm>
          <a:prstGeom prst="rect">
            <a:avLst/>
          </a:prstGeom>
        </p:spPr>
        <p:txBody>
          <a:bodyPr wrap="square">
            <a:spAutoFit/>
          </a:bodyPr>
          <a:lstStyle/>
          <a:p>
            <a:pPr algn="just"/>
            <a:r>
              <a:rPr lang="ru-RU" sz="2400" b="1" dirty="0" smtClean="0">
                <a:solidFill>
                  <a:schemeClr val="tx2"/>
                </a:solidFill>
                <a:latin typeface="Times New Roman" panose="02020603050405020304" pitchFamily="18" charset="0"/>
                <a:cs typeface="Times New Roman" panose="02020603050405020304" pitchFamily="18" charset="0"/>
              </a:rPr>
              <a:t>    Согласно</a:t>
            </a:r>
            <a:r>
              <a:rPr lang="ru-RU" sz="2400" b="1" dirty="0">
                <a:solidFill>
                  <a:schemeClr val="tx2"/>
                </a:solidFill>
                <a:latin typeface="Times New Roman" panose="02020603050405020304" pitchFamily="18" charset="0"/>
                <a:cs typeface="Times New Roman" panose="02020603050405020304" pitchFamily="18" charset="0"/>
              </a:rPr>
              <a:t> </a:t>
            </a:r>
            <a:r>
              <a:rPr lang="ru-RU" sz="2400" b="1" dirty="0">
                <a:solidFill>
                  <a:schemeClr val="tx2"/>
                </a:solidFill>
                <a:latin typeface="Times New Roman" panose="02020603050405020304" pitchFamily="18" charset="0"/>
                <a:cs typeface="Times New Roman" panose="02020603050405020304" pitchFamily="18" charset="0"/>
                <a:hlinkClick r:id="rId2"/>
              </a:rPr>
              <a:t>пункту 1 статьи 33</a:t>
            </a:r>
            <a:r>
              <a:rPr lang="ru-RU" sz="2400" b="1" dirty="0">
                <a:solidFill>
                  <a:schemeClr val="tx2"/>
                </a:solidFill>
                <a:latin typeface="Times New Roman" panose="02020603050405020304" pitchFamily="18" charset="0"/>
                <a:cs typeface="Times New Roman" panose="02020603050405020304" pitchFamily="18" charset="0"/>
              </a:rPr>
              <a:t> Гражданского кодекса РК юридическим лицом признается организация, которая имеет на праве собственности, хозяйственного ведения или оперативного управления обособленное имущество и отвечает этим имуществом по своим обязательствам, может от своего имени приобретать и осуществлять имущественные и личные неимущественные права и обязанности, быть истцом и ответчиком в суде. Юридическое лицо должно иметь самостоятельный баланс или смету</a:t>
            </a:r>
            <a:r>
              <a:rPr lang="ru-RU" sz="2400" b="1" dirty="0" smtClean="0">
                <a:solidFill>
                  <a:schemeClr val="tx2"/>
                </a:solidFill>
                <a:latin typeface="Times New Roman" panose="02020603050405020304" pitchFamily="18" charset="0"/>
                <a:cs typeface="Times New Roman" panose="02020603050405020304" pitchFamily="18" charset="0"/>
              </a:rPr>
              <a:t>.</a:t>
            </a:r>
          </a:p>
          <a:p>
            <a:r>
              <a:rPr lang="ru-RU" sz="2400" b="1" dirty="0" smtClean="0">
                <a:solidFill>
                  <a:schemeClr val="tx2"/>
                </a:solidFill>
                <a:latin typeface="Times New Roman" panose="02020603050405020304" pitchFamily="18" charset="0"/>
                <a:cs typeface="Times New Roman" panose="02020603050405020304" pitchFamily="18" charset="0"/>
              </a:rPr>
              <a:t>    Индивидуальный </a:t>
            </a:r>
            <a:r>
              <a:rPr lang="ru-RU" sz="2400" b="1" dirty="0">
                <a:solidFill>
                  <a:schemeClr val="tx2"/>
                </a:solidFill>
                <a:latin typeface="Times New Roman" panose="02020603050405020304" pitchFamily="18" charset="0"/>
                <a:cs typeface="Times New Roman" panose="02020603050405020304" pitchFamily="18" charset="0"/>
              </a:rPr>
              <a:t>Предприниматель является физическим лицом, а не юридическим, поэтому чистый доход, который он получает не является дивидендами. </a:t>
            </a:r>
          </a:p>
          <a:p>
            <a:pPr algn="just"/>
            <a:endParaRPr lang="ru-RU" sz="2400" b="1" dirty="0">
              <a:solidFill>
                <a:schemeClr val="tx2"/>
              </a:solidFill>
              <a:latin typeface="Times New Roman" panose="02020603050405020304" pitchFamily="18" charset="0"/>
              <a:cs typeface="Times New Roman" panose="02020603050405020304" pitchFamily="18" charset="0"/>
            </a:endParaRPr>
          </a:p>
          <a:p>
            <a:pPr algn="just"/>
            <a:endParaRPr lang="ru-RU" sz="2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1745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928992" cy="5688632"/>
          </a:xfrm>
        </p:spPr>
        <p:txBody>
          <a:bodyPr>
            <a:noAutofit/>
          </a:bodyPr>
          <a:lstStyle/>
          <a:p>
            <a:pPr algn="just"/>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marL="0" indent="0" algn="just">
              <a:buNone/>
            </a:pPr>
            <a:r>
              <a:rPr lang="ru-RU" i="1" dirty="0" smtClean="0"/>
              <a:t>  </a:t>
            </a:r>
          </a:p>
          <a:p>
            <a:pPr marL="0" indent="0" algn="just">
              <a:buNone/>
            </a:pPr>
            <a:r>
              <a:rPr lang="ru-RU" sz="2800"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Можно ли начислить дивиденды учредителям за все года деятельности: с 2009 по 2014 года?  Чистая прибыль до этого не распределялась и дивиденды не начислялись. Можно начислять дивиденды на всю прибыль или есть какие либо пределы? </a:t>
            </a: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8</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0033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928992" cy="5688632"/>
          </a:xfrm>
        </p:spPr>
        <p:txBody>
          <a:bodyPr>
            <a:noAutofit/>
          </a:bodyPr>
          <a:lstStyle/>
          <a:p>
            <a:pPr algn="just"/>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marL="0" indent="0" algn="just">
              <a:buNone/>
            </a:pPr>
            <a:r>
              <a:rPr lang="ru-RU" i="1" dirty="0" smtClean="0"/>
              <a:t>  </a:t>
            </a:r>
          </a:p>
          <a:p>
            <a:pPr marL="0" indent="0" algn="just">
              <a:buNone/>
            </a:pPr>
            <a:r>
              <a:rPr lang="ru-RU" sz="2800"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8</a:t>
            </a:r>
            <a:endParaRPr lang="ru-RU"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95536" y="2636912"/>
            <a:ext cx="8208912" cy="1200329"/>
          </a:xfrm>
          <a:prstGeom prst="rect">
            <a:avLst/>
          </a:prstGeom>
        </p:spPr>
        <p:txBody>
          <a:bodyPr wrap="square">
            <a:spAutoFit/>
          </a:bodyPr>
          <a:lstStyle/>
          <a:p>
            <a:pPr algn="just">
              <a:spcBef>
                <a:spcPct val="20000"/>
              </a:spcBef>
              <a:buClr>
                <a:schemeClr val="accent1"/>
              </a:buClr>
              <a:buSzPct val="100000"/>
            </a:pPr>
            <a:r>
              <a:rPr lang="ru-RU" sz="2400" b="1" dirty="0" smtClean="0">
                <a:solidFill>
                  <a:schemeClr val="tx2"/>
                </a:solidFill>
                <a:latin typeface="Times New Roman" panose="02020603050405020304" pitchFamily="18" charset="0"/>
                <a:cs typeface="Times New Roman" panose="02020603050405020304" pitchFamily="18" charset="0"/>
              </a:rPr>
              <a:t>   Никаких </a:t>
            </a:r>
            <a:r>
              <a:rPr lang="ru-RU" sz="2400" b="1" dirty="0">
                <a:solidFill>
                  <a:schemeClr val="tx2"/>
                </a:solidFill>
                <a:latin typeface="Times New Roman" panose="02020603050405020304" pitchFamily="18" charset="0"/>
                <a:cs typeface="Times New Roman" panose="02020603050405020304" pitchFamily="18" charset="0"/>
              </a:rPr>
              <a:t>пределов или иных ограничений распределению чистого дохода ТОО законодательством РК не предусмотрено.</a:t>
            </a:r>
          </a:p>
        </p:txBody>
      </p:sp>
    </p:spTree>
    <p:extLst>
      <p:ext uri="{BB962C8B-B14F-4D97-AF65-F5344CB8AC3E}">
        <p14:creationId xmlns:p14="http://schemas.microsoft.com/office/powerpoint/2010/main" val="26261619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784975" cy="5688632"/>
          </a:xfrm>
        </p:spPr>
        <p:txBody>
          <a:bodyPr>
            <a:noAutofit/>
          </a:bodyPr>
          <a:lstStyle/>
          <a:p>
            <a:pPr marL="0" indent="0" algn="just"/>
            <a:r>
              <a:rPr lang="ru-RU" b="1" dirty="0" smtClean="0">
                <a:latin typeface="Times New Roman" panose="02020603050405020304" pitchFamily="18" charset="0"/>
                <a:cs typeface="Times New Roman" panose="02020603050405020304" pitchFamily="18" charset="0"/>
              </a:rPr>
              <a:t>    </a:t>
            </a:r>
          </a:p>
          <a:p>
            <a:pPr marL="0" indent="0" algn="just"/>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smtClean="0">
                <a:latin typeface="Times New Roman" panose="02020603050405020304" pitchFamily="18" charset="0"/>
                <a:cs typeface="Times New Roman" panose="02020603050405020304" pitchFamily="18" charset="0"/>
              </a:rPr>
              <a:t>    ТОО </a:t>
            </a:r>
            <a:r>
              <a:rPr lang="ru-RU" b="1" dirty="0">
                <a:latin typeface="Times New Roman" panose="02020603050405020304" pitchFamily="18" charset="0"/>
                <a:cs typeface="Times New Roman" panose="02020603050405020304" pitchFamily="18" charset="0"/>
              </a:rPr>
              <a:t>(на упрощенном режиме) </a:t>
            </a:r>
            <a:r>
              <a:rPr lang="ru-RU" b="1" dirty="0" smtClean="0">
                <a:latin typeface="Times New Roman" panose="02020603050405020304" pitchFamily="18" charset="0"/>
                <a:cs typeface="Times New Roman" panose="02020603050405020304" pitchFamily="18" charset="0"/>
              </a:rPr>
              <a:t>открылось в 2009 году, учредитель </a:t>
            </a:r>
            <a:r>
              <a:rPr lang="ru-RU" b="1" dirty="0">
                <a:latin typeface="Times New Roman" panose="02020603050405020304" pitchFamily="18" charset="0"/>
                <a:cs typeface="Times New Roman" panose="02020603050405020304" pitchFamily="18" charset="0"/>
              </a:rPr>
              <a:t>резидент и он не менялся, 2009 году он получил доход 50 000 000, 2010 года 40 000 000, но по решение учредителя деньги оставили на развитие бизнеса. В 2010, 2012, 2013 году компания временно приостановила деятельность, может ли ТОО в 2014 году списать 90 000 000 (за 2009,2010) на дивиденды без уплаты налога на ИПН 5%? </a:t>
            </a:r>
          </a:p>
          <a:p>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9</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9783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785225" cy="5688013"/>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Решение о распределении или о не распределении чистой прибыли в виде дивидендов принимается исключительно  </a:t>
            </a:r>
            <a:r>
              <a:rPr lang="ru-RU" b="1" dirty="0">
                <a:latin typeface="Times New Roman" panose="02020603050405020304" pitchFamily="18" charset="0"/>
                <a:cs typeface="Times New Roman" panose="02020603050405020304" pitchFamily="18" charset="0"/>
              </a:rPr>
              <a:t>в соответствии с решением очередного общего собрания участников товарищества за соответствующий </a:t>
            </a:r>
            <a:r>
              <a:rPr lang="ru-RU" b="1" dirty="0" smtClean="0">
                <a:latin typeface="Times New Roman" panose="02020603050405020304" pitchFamily="18" charset="0"/>
                <a:cs typeface="Times New Roman" panose="02020603050405020304" pitchFamily="18" charset="0"/>
              </a:rPr>
              <a:t>год. Если было принято решение  о выплате дивидендов только в 2014 году, и при этом, на момент  начисления дивидендов владение </a:t>
            </a:r>
            <a:r>
              <a:rPr lang="ru-RU" b="1" dirty="0">
                <a:latin typeface="Times New Roman" panose="02020603050405020304" pitchFamily="18" charset="0"/>
                <a:cs typeface="Times New Roman" panose="02020603050405020304" pitchFamily="18" charset="0"/>
              </a:rPr>
              <a:t>долями участия </a:t>
            </a:r>
            <a:r>
              <a:rPr lang="ru-RU" b="1" dirty="0" smtClean="0">
                <a:latin typeface="Times New Roman" panose="02020603050405020304" pitchFamily="18" charset="0"/>
                <a:cs typeface="Times New Roman" panose="02020603050405020304" pitchFamily="18" charset="0"/>
              </a:rPr>
              <a:t>учредителем составляет более </a:t>
            </a:r>
            <a:r>
              <a:rPr lang="ru-RU" b="1" dirty="0">
                <a:latin typeface="Times New Roman" panose="02020603050405020304" pitchFamily="18" charset="0"/>
                <a:cs typeface="Times New Roman" panose="02020603050405020304" pitchFamily="18" charset="0"/>
              </a:rPr>
              <a:t>трех </a:t>
            </a:r>
            <a:r>
              <a:rPr lang="ru-RU" b="1" dirty="0" smtClean="0">
                <a:latin typeface="Times New Roman" panose="02020603050405020304" pitchFamily="18" charset="0"/>
                <a:cs typeface="Times New Roman" panose="02020603050405020304" pitchFamily="18" charset="0"/>
              </a:rPr>
              <a:t>лет, то на основании пп.7,п.1, статьи 156 НК РК, </a:t>
            </a:r>
            <a:r>
              <a:rPr lang="ru-RU" b="1" dirty="0">
                <a:latin typeface="Times New Roman" panose="02020603050405020304" pitchFamily="18" charset="0"/>
                <a:cs typeface="Times New Roman" panose="02020603050405020304" pitchFamily="18" charset="0"/>
              </a:rPr>
              <a:t>дивиденды не облагаются ИПН.</a:t>
            </a:r>
          </a:p>
          <a:p>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    Ответ 9</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67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196752"/>
            <a:ext cx="8280919" cy="4929411"/>
          </a:xfrm>
        </p:spPr>
        <p:txBody>
          <a:bodyPr>
            <a:normAutofit/>
          </a:bodyPr>
          <a:lstStyle/>
          <a:p>
            <a:pPr marL="0" indent="0" algn="just">
              <a:buNone/>
            </a:pPr>
            <a:r>
              <a:rPr lang="ru-RU" sz="3200" dirty="0" smtClean="0">
                <a:latin typeface="Times New Roman" panose="02020603050405020304" pitchFamily="18" charset="0"/>
                <a:cs typeface="Times New Roman" panose="02020603050405020304" pitchFamily="18" charset="0"/>
              </a:rPr>
              <a:t>	</a:t>
            </a:r>
          </a:p>
          <a:p>
            <a:pPr marL="0" indent="0" algn="ctr">
              <a:buNone/>
            </a:pPr>
            <a:r>
              <a:rPr lang="ru-RU" sz="3200" dirty="0">
                <a:latin typeface="Times New Roman" panose="02020603050405020304" pitchFamily="18" charset="0"/>
                <a:cs typeface="Times New Roman" panose="02020603050405020304" pitchFamily="18" charset="0"/>
              </a:rPr>
              <a:t>	</a:t>
            </a:r>
            <a:endParaRPr lang="ru-RU" sz="3200" dirty="0" smtClean="0">
              <a:latin typeface="Times New Roman" panose="02020603050405020304" pitchFamily="18" charset="0"/>
              <a:cs typeface="Times New Roman" panose="02020603050405020304" pitchFamily="18" charset="0"/>
            </a:endParaRPr>
          </a:p>
          <a:p>
            <a:pPr marL="0" indent="0" algn="ctr">
              <a:buNone/>
            </a:pPr>
            <a:r>
              <a:rPr lang="ru-RU" sz="3600" b="1" dirty="0" smtClean="0">
                <a:latin typeface="Times New Roman" panose="02020603050405020304" pitchFamily="18" charset="0"/>
                <a:cs typeface="Times New Roman" panose="02020603050405020304" pitchFamily="18" charset="0"/>
              </a:rPr>
              <a:t>Распределение чистой прибыли в виде дивидендов</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386295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9036496" cy="5688013"/>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smtClean="0">
                <a:latin typeface="Times New Roman" panose="02020603050405020304" pitchFamily="18" charset="0"/>
                <a:cs typeface="Times New Roman" panose="02020603050405020304" pitchFamily="18" charset="0"/>
              </a:rPr>
              <a:t>    Как определяется чистая прибыль для распределения в виде дивидендов в ТОО, осуществляющим деятельность на упрощенном режиме налогообложения по ставке 3%? Облагается ли доход физического лица, учредителя такого ТОО ИП, при выплате дивидендов, ИПН по ставке 5%?</a:t>
            </a:r>
            <a:endParaRPr lang="ru-RU" b="1" dirty="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    Вопрос 10</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51347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9144000" cy="5688013"/>
          </a:xfrm>
        </p:spPr>
        <p:txBody>
          <a:bodyPr>
            <a:noAutofit/>
          </a:bodyPr>
          <a:lstStyle/>
          <a:p>
            <a:pPr marL="0" indent="0" algn="just" fontAlgn="base">
              <a:buNone/>
            </a:pPr>
            <a:r>
              <a:rPr lang="ru-RU" b="1" dirty="0" smtClean="0">
                <a:latin typeface="Times New Roman" panose="02020603050405020304" pitchFamily="18" charset="0"/>
                <a:cs typeface="Times New Roman" panose="02020603050405020304" pitchFamily="18" charset="0"/>
              </a:rPr>
              <a:t>      В соответствии </a:t>
            </a:r>
            <a:r>
              <a:rPr lang="ru-RU" b="1" dirty="0">
                <a:latin typeface="Times New Roman" panose="02020603050405020304" pitchFamily="18" charset="0"/>
                <a:cs typeface="Times New Roman" panose="02020603050405020304" pitchFamily="18" charset="0"/>
              </a:rPr>
              <a:t>с </a:t>
            </a:r>
            <a:r>
              <a:rPr lang="ru-RU" b="1" u="sng" dirty="0">
                <a:latin typeface="Times New Roman" panose="02020603050405020304" pitchFamily="18" charset="0"/>
                <a:cs typeface="Times New Roman" panose="02020603050405020304" pitchFamily="18" charset="0"/>
                <a:hlinkClick r:id="rId2"/>
              </a:rPr>
              <a:t>пунктом 1 статьи 436</a:t>
            </a:r>
            <a:r>
              <a:rPr lang="ru-RU" b="1" dirty="0">
                <a:latin typeface="Times New Roman" panose="02020603050405020304" pitchFamily="18" charset="0"/>
                <a:cs typeface="Times New Roman" panose="02020603050405020304" pitchFamily="18" charset="0"/>
              </a:rPr>
              <a:t> Кодекса Республики Казахстан «О налогах и других обязательных платежей в бюджет» исчисление налогов на основе упрощенной декларации производится налогоплательщиком самостоятельно путем применения к объекту налогообложения за отчетный налоговый период ставки в размере 3 </a:t>
            </a:r>
            <a:r>
              <a:rPr lang="ru-RU" b="1" dirty="0" smtClean="0">
                <a:latin typeface="Times New Roman" panose="02020603050405020304" pitchFamily="18" charset="0"/>
                <a:cs typeface="Times New Roman" panose="02020603050405020304" pitchFamily="18" charset="0"/>
              </a:rPr>
              <a:t>процентов.</a:t>
            </a:r>
            <a:endParaRPr lang="ru-RU" dirty="0">
              <a:latin typeface="Times New Roman" panose="02020603050405020304" pitchFamily="18" charset="0"/>
              <a:cs typeface="Times New Roman" panose="02020603050405020304" pitchFamily="18" charset="0"/>
            </a:endParaRPr>
          </a:p>
          <a:p>
            <a:pPr marL="0" indent="0" algn="just" fontAlgn="base">
              <a:buNone/>
            </a:pPr>
            <a:r>
              <a:rPr lang="ru-RU"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Согласно </a:t>
            </a:r>
            <a:r>
              <a:rPr lang="ru-RU" b="1" dirty="0">
                <a:latin typeface="Times New Roman" panose="02020603050405020304" pitchFamily="18" charset="0"/>
                <a:cs typeface="Times New Roman" panose="02020603050405020304" pitchFamily="18" charset="0"/>
                <a:hlinkClick r:id="rId3"/>
              </a:rPr>
              <a:t>пункту 79</a:t>
            </a:r>
            <a:r>
              <a:rPr lang="ru-RU" b="1" dirty="0">
                <a:latin typeface="Times New Roman" panose="02020603050405020304" pitchFamily="18" charset="0"/>
                <a:cs typeface="Times New Roman" panose="02020603050405020304" pitchFamily="18" charset="0"/>
              </a:rPr>
              <a:t> Приказа Министра финансов Республики Казахстан от 31 января 2013 года за № 50 «Об утверждении Национального стандарта финансовой отчетности» итоговая прибыль (итоговый убыток) определяется как разница между доходами и расходами до налогообложения и КПН или ИПН ИП, рассчитанными по ставке, определяемой налоговым законодательством Республики Казахстан на соответствующий отчетный период.</a:t>
            </a:r>
          </a:p>
          <a:p>
            <a:pPr marL="0" indent="0" algn="just">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    Ответ 10</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9681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08720"/>
            <a:ext cx="9144000" cy="5688013"/>
          </a:xfrm>
        </p:spPr>
        <p:txBody>
          <a:bodyPr>
            <a:noAutofit/>
          </a:bodyPr>
          <a:lstStyle/>
          <a:p>
            <a:pPr marL="0" indent="0" algn="just" fontAlgn="base">
              <a:buNone/>
            </a:pPr>
            <a:r>
              <a:rPr lang="ru-RU" b="1" dirty="0" smtClean="0">
                <a:latin typeface="Times New Roman" panose="02020603050405020304" pitchFamily="18" charset="0"/>
                <a:cs typeface="Times New Roman" panose="02020603050405020304" pitchFamily="18" charset="0"/>
              </a:rPr>
              <a:t>   В </a:t>
            </a:r>
            <a:r>
              <a:rPr lang="ru-RU" b="1" dirty="0">
                <a:latin typeface="Times New Roman" panose="02020603050405020304" pitchFamily="18" charset="0"/>
                <a:cs typeface="Times New Roman" panose="02020603050405020304" pitchFamily="18" charset="0"/>
              </a:rPr>
              <a:t>соответствии с </a:t>
            </a:r>
            <a:r>
              <a:rPr lang="ru-RU" b="1" dirty="0">
                <a:latin typeface="Times New Roman" panose="02020603050405020304" pitchFamily="18" charset="0"/>
                <a:cs typeface="Times New Roman" panose="02020603050405020304" pitchFamily="18" charset="0"/>
                <a:hlinkClick r:id="rId2"/>
              </a:rPr>
              <a:t>подпунктом 14 пункта 1 статьи 12</a:t>
            </a:r>
            <a:r>
              <a:rPr lang="ru-RU" b="1" dirty="0">
                <a:latin typeface="Times New Roman" panose="02020603050405020304" pitchFamily="18" charset="0"/>
                <a:cs typeface="Times New Roman" panose="02020603050405020304" pitchFamily="18" charset="0"/>
              </a:rPr>
              <a:t> Налогового кодекса дивиденды - часть чистого дохода, распределяемого юридическим лицом между его учредителями, участниками.</a:t>
            </a:r>
          </a:p>
          <a:p>
            <a:pPr marL="0" indent="0" algn="just" fontAlgn="base">
              <a:buNone/>
            </a:pPr>
            <a:r>
              <a:rPr lang="ru-RU" b="1" dirty="0">
                <a:latin typeface="Times New Roman" panose="02020603050405020304" pitchFamily="18" charset="0"/>
                <a:cs typeface="Times New Roman" panose="02020603050405020304" pitchFamily="18" charset="0"/>
              </a:rPr>
              <a:t>Доходом в виде дивидендов, вознаграждений, выигрышей, облагаемым у источника выплаты, является выплачиваемый налоговым агентом доход в виде дивидендов, вознаграждений, выигрышей, подлежащий налогообложению, с учетом корректировок, предусмотренных </a:t>
            </a:r>
            <a:r>
              <a:rPr lang="ru-RU" b="1" dirty="0">
                <a:latin typeface="Times New Roman" panose="02020603050405020304" pitchFamily="18" charset="0"/>
                <a:cs typeface="Times New Roman" panose="02020603050405020304" pitchFamily="18" charset="0"/>
                <a:hlinkClick r:id="rId3"/>
              </a:rPr>
              <a:t>статьей 156</a:t>
            </a:r>
            <a:r>
              <a:rPr lang="ru-RU" b="1" dirty="0">
                <a:latin typeface="Times New Roman" panose="02020603050405020304" pitchFamily="18" charset="0"/>
                <a:cs typeface="Times New Roman" panose="02020603050405020304" pitchFamily="18" charset="0"/>
              </a:rPr>
              <a:t> Налогового кодекса.</a:t>
            </a:r>
          </a:p>
          <a:p>
            <a:pPr marL="0" indent="0" algn="just" fontAlgn="base">
              <a:buNone/>
            </a:pPr>
            <a:r>
              <a:rPr lang="ru-RU" b="1" dirty="0" smtClean="0">
                <a:latin typeface="Times New Roman" panose="02020603050405020304" pitchFamily="18" charset="0"/>
                <a:cs typeface="Times New Roman" panose="02020603050405020304" pitchFamily="18" charset="0"/>
              </a:rPr>
              <a:t>   Таким </a:t>
            </a:r>
            <a:r>
              <a:rPr lang="ru-RU" b="1" dirty="0">
                <a:latin typeface="Times New Roman" panose="02020603050405020304" pitchFamily="18" charset="0"/>
                <a:cs typeface="Times New Roman" panose="02020603050405020304" pitchFamily="18" charset="0"/>
              </a:rPr>
              <a:t>образом, юридическое лицо, применяющее специальный налоговый режим на основе упрощенной декларации выплачивает дивиденды с итоговой прибыли за минусом налогов и производственных расходов, путем применения ставки 5 процентов.</a:t>
            </a:r>
          </a:p>
          <a:p>
            <a:pPr marL="0" indent="0" algn="just" fontAlgn="base">
              <a:buNone/>
            </a:pPr>
            <a:endParaRPr lang="ru-RU" b="1" dirty="0">
              <a:latin typeface="Times New Roman" panose="02020603050405020304" pitchFamily="18" charset="0"/>
              <a:cs typeface="Times New Roman" panose="02020603050405020304" pitchFamily="18" charset="0"/>
            </a:endParaRPr>
          </a:p>
          <a:p>
            <a:pPr algn="just"/>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642937"/>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    Ответ 10</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7140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1520" y="981075"/>
            <a:ext cx="8640960" cy="5688013"/>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С </a:t>
            </a:r>
            <a:r>
              <a:rPr lang="ru-RU" b="1" dirty="0" smtClean="0">
                <a:latin typeface="Times New Roman" panose="02020603050405020304" pitchFamily="18" charset="0"/>
                <a:cs typeface="Times New Roman" panose="02020603050405020304" pitchFamily="18" charset="0"/>
              </a:rPr>
              <a:t>2010 </a:t>
            </a:r>
            <a:r>
              <a:rPr lang="ru-RU" b="1" dirty="0">
                <a:latin typeface="Times New Roman" panose="02020603050405020304" pitchFamily="18" charset="0"/>
                <a:cs typeface="Times New Roman" panose="02020603050405020304" pitchFamily="18" charset="0"/>
              </a:rPr>
              <a:t>года Учредителем ТОО является юридическое лицо - резидент Турции (владеющий 100 % акции</a:t>
            </a:r>
            <a:r>
              <a:rPr lang="ru-RU" b="1" dirty="0" smtClean="0">
                <a:latin typeface="Times New Roman" panose="02020603050405020304" pitchFamily="18" charset="0"/>
                <a:cs typeface="Times New Roman" panose="02020603050405020304" pitchFamily="18" charset="0"/>
              </a:rPr>
              <a:t>)(не недропользователь). </a:t>
            </a:r>
            <a:r>
              <a:rPr lang="ru-RU" b="1" dirty="0">
                <a:latin typeface="Times New Roman" panose="02020603050405020304" pitchFamily="18" charset="0"/>
                <a:cs typeface="Times New Roman" panose="02020603050405020304" pitchFamily="18" charset="0"/>
              </a:rPr>
              <a:t>С </a:t>
            </a:r>
            <a:r>
              <a:rPr lang="ru-RU" b="1" dirty="0" smtClean="0">
                <a:latin typeface="Times New Roman" panose="02020603050405020304" pitchFamily="18" charset="0"/>
                <a:cs typeface="Times New Roman" panose="02020603050405020304" pitchFamily="18" charset="0"/>
              </a:rPr>
              <a:t>2010 </a:t>
            </a:r>
            <a:r>
              <a:rPr lang="ru-RU" b="1" dirty="0">
                <a:latin typeface="Times New Roman" panose="02020603050405020304" pitchFamily="18" charset="0"/>
                <a:cs typeface="Times New Roman" panose="02020603050405020304" pitchFamily="18" charset="0"/>
              </a:rPr>
              <a:t>года до настоящего времени ТОО не выплачивало дивиденды учредителю юридическому лицу-нерезиденту. Впервые в июле </a:t>
            </a:r>
            <a:r>
              <a:rPr lang="ru-RU" b="1" dirty="0" smtClean="0">
                <a:latin typeface="Times New Roman" panose="02020603050405020304" pitchFamily="18" charset="0"/>
                <a:cs typeface="Times New Roman" panose="02020603050405020304" pitchFamily="18" charset="0"/>
              </a:rPr>
              <a:t>2015 </a:t>
            </a:r>
            <a:r>
              <a:rPr lang="ru-RU" b="1" dirty="0">
                <a:latin typeface="Times New Roman" panose="02020603050405020304" pitchFamily="18" charset="0"/>
                <a:cs typeface="Times New Roman" panose="02020603050405020304" pitchFamily="18" charset="0"/>
              </a:rPr>
              <a:t>года ТОО предполагается выплата дивидендов своему учредителю юридическому лицу-нерезиденту. ТОО планирует произвести налогообложение дивидендов, основываясь на подпункт 3 пункт 5 статьи 193 Налогового кодекса, в котором оговорено что налогообложению не подлежат дивиденды, при выполнении условия - что на день начисления дивидендов налогоплательщик владеет акциями или долями участия, по которым выплачиваются дивиденды, более 3-х лет. </a:t>
            </a:r>
            <a:r>
              <a:rPr lang="ru-RU" b="1" dirty="0" smtClean="0">
                <a:latin typeface="Times New Roman" panose="02020603050405020304" pitchFamily="18" charset="0"/>
                <a:cs typeface="Times New Roman" panose="02020603050405020304" pitchFamily="18" charset="0"/>
              </a:rPr>
              <a:t>Правомерны ли действия бухгалтера?</a:t>
            </a:r>
            <a:endParaRPr lang="ru-RU" dirty="0"/>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11</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96622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Да, правомерны. Так как  с 2010 </a:t>
            </a:r>
            <a:r>
              <a:rPr lang="ru-RU" b="1" dirty="0">
                <a:latin typeface="Times New Roman" panose="02020603050405020304" pitchFamily="18" charset="0"/>
                <a:cs typeface="Times New Roman" panose="02020603050405020304" pitchFamily="18" charset="0"/>
              </a:rPr>
              <a:t>года по сегодняшний день ТОО ни разу не выплачивало учредителю дивиденды, </a:t>
            </a:r>
            <a:r>
              <a:rPr lang="ru-RU" b="1" dirty="0" smtClean="0">
                <a:latin typeface="Times New Roman" panose="02020603050405020304" pitchFamily="18" charset="0"/>
                <a:cs typeface="Times New Roman" panose="02020603050405020304" pitchFamily="18" charset="0"/>
              </a:rPr>
              <a:t>то, на момент их начисления, в 2015 году, будут соблюдены условия, позволяющие применить освобождение от налогообложения, а именно:</a:t>
            </a:r>
          </a:p>
          <a:p>
            <a:pPr marL="0" indent="0" algn="just">
              <a:buNone/>
            </a:pPr>
            <a:r>
              <a:rPr lang="ru-RU" b="1" dirty="0" smtClean="0">
                <a:latin typeface="Times New Roman" panose="02020603050405020304" pitchFamily="18" charset="0"/>
                <a:cs typeface="Times New Roman" panose="02020603050405020304" pitchFamily="18" charset="0"/>
              </a:rPr>
              <a:t>Согласно подпункту 9 пункта 1 статьи 192 НК РК, доходы </a:t>
            </a:r>
            <a:r>
              <a:rPr lang="ru-RU" b="1" dirty="0">
                <a:latin typeface="Times New Roman" panose="02020603050405020304" pitchFamily="18" charset="0"/>
                <a:cs typeface="Times New Roman" panose="02020603050405020304" pitchFamily="18" charset="0"/>
              </a:rPr>
              <a:t>в форме дивидендов, поступающие от юридического лица-резидента признаются доходами нерезидента из источников </a:t>
            </a:r>
            <a:r>
              <a:rPr lang="ru-RU" b="1" dirty="0" smtClean="0">
                <a:latin typeface="Times New Roman" panose="02020603050405020304" pitchFamily="18" charset="0"/>
                <a:cs typeface="Times New Roman" panose="02020603050405020304" pitchFamily="18" charset="0"/>
              </a:rPr>
              <a:t>РК, и, на основании пункта 1 статьи 193  НК РК, облагаются </a:t>
            </a:r>
            <a:r>
              <a:rPr lang="ru-RU" b="1" dirty="0">
                <a:latin typeface="Times New Roman" panose="02020603050405020304" pitchFamily="18" charset="0"/>
                <a:cs typeface="Times New Roman" panose="02020603050405020304" pitchFamily="18" charset="0"/>
              </a:rPr>
              <a:t>корпоративным подоходным налогом у источника выплаты без осуществления </a:t>
            </a:r>
            <a:r>
              <a:rPr lang="ru-RU" b="1" dirty="0" smtClean="0">
                <a:latin typeface="Times New Roman" panose="02020603050405020304" pitchFamily="18" charset="0"/>
                <a:cs typeface="Times New Roman" panose="02020603050405020304" pitchFamily="18" charset="0"/>
              </a:rPr>
              <a:t>вычетов, по ставке, определенной п.6, статьи 194 НК РК, в размере 15%.</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11</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0538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07504" y="764704"/>
            <a:ext cx="8856984" cy="6093296"/>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Вместе </a:t>
            </a:r>
            <a:r>
              <a:rPr lang="ru-RU" b="1" dirty="0">
                <a:latin typeface="Times New Roman" panose="02020603050405020304" pitchFamily="18" charset="0"/>
                <a:cs typeface="Times New Roman" panose="02020603050405020304" pitchFamily="18" charset="0"/>
              </a:rPr>
              <a:t>с тем, </a:t>
            </a:r>
            <a:r>
              <a:rPr lang="ru-RU" b="1" dirty="0" smtClean="0">
                <a:latin typeface="Times New Roman" panose="02020603050405020304" pitchFamily="18" charset="0"/>
                <a:cs typeface="Times New Roman" panose="02020603050405020304" pitchFamily="18" charset="0"/>
              </a:rPr>
              <a:t>подпунктом 3 пункта 5 статьи 193 НК РК установлено</a:t>
            </a:r>
            <a:r>
              <a:rPr lang="ru-RU" b="1" dirty="0">
                <a:latin typeface="Times New Roman" panose="02020603050405020304" pitchFamily="18" charset="0"/>
                <a:cs typeface="Times New Roman" panose="02020603050405020304" pitchFamily="18" charset="0"/>
              </a:rPr>
              <a:t>, что налогообложению не подлежат дивиденды, за исключением выплачиваемых лицам, зарегистрированным в государстве с льготным налогообложением, включенном в перечень, утвержденный Правительством, при одновременном выполнении следующих условий:</a:t>
            </a:r>
          </a:p>
          <a:p>
            <a:pPr marL="0" indent="0" algn="just">
              <a:buNone/>
            </a:pPr>
            <a:r>
              <a:rPr lang="ru-RU" b="1" dirty="0">
                <a:latin typeface="Times New Roman" panose="02020603050405020304" pitchFamily="18" charset="0"/>
                <a:cs typeface="Times New Roman" panose="02020603050405020304" pitchFamily="18" charset="0"/>
              </a:rPr>
              <a:t>1) на день начисления дивидендов налогоплательщик владеет акциями или долями участия, по которым выплачиваются дивиденды, более 3-х лет;</a:t>
            </a:r>
          </a:p>
          <a:p>
            <a:pPr marL="0" indent="0" algn="just">
              <a:buNone/>
            </a:pPr>
            <a:r>
              <a:rPr lang="ru-RU" b="1" dirty="0">
                <a:latin typeface="Times New Roman" panose="02020603050405020304" pitchFamily="18" charset="0"/>
                <a:cs typeface="Times New Roman" panose="02020603050405020304" pitchFamily="18" charset="0"/>
              </a:rPr>
              <a:t>2) юридическое лицо, выплачивающее дивиденды, не является </a:t>
            </a:r>
            <a:r>
              <a:rPr lang="ru-RU" b="1" dirty="0" smtClean="0">
                <a:latin typeface="Times New Roman" panose="02020603050405020304" pitchFamily="18" charset="0"/>
                <a:cs typeface="Times New Roman" panose="02020603050405020304" pitchFamily="18" charset="0"/>
              </a:rPr>
              <a:t>недропользователем </a:t>
            </a:r>
            <a:r>
              <a:rPr lang="ru-RU" b="1" dirty="0">
                <a:latin typeface="Times New Roman" panose="02020603050405020304" pitchFamily="18" charset="0"/>
                <a:cs typeface="Times New Roman" panose="02020603050405020304" pitchFamily="18" charset="0"/>
              </a:rPr>
              <a:t>в течение периода, за который выплачиваются дивиденды;</a:t>
            </a:r>
          </a:p>
          <a:p>
            <a:pPr marL="0" indent="0" algn="just">
              <a:buNone/>
            </a:pPr>
            <a:r>
              <a:rPr lang="ru-RU" b="1" dirty="0">
                <a:latin typeface="Times New Roman" panose="02020603050405020304" pitchFamily="18" charset="0"/>
                <a:cs typeface="Times New Roman" panose="02020603050405020304" pitchFamily="18" charset="0"/>
              </a:rPr>
              <a:t>3) имущество лиц (лица), являющихся (являющегося) недропользователями (недропользователем), в стоимости активов юридического лица, выплачивающего дивиденды, на день выплаты дивидендов составляет не более 50 </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35455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11</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2132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928992" cy="5688632"/>
          </a:xfrm>
        </p:spPr>
        <p:txBody>
          <a:bodyPr>
            <a:noAutofit/>
          </a:bodyPr>
          <a:lstStyle/>
          <a:p>
            <a:pPr algn="just"/>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ТОО создано в ноябре 2009 года, по финансовому результату за 2013 год сложилась прибыль. Учредитель, </a:t>
            </a:r>
            <a:r>
              <a:rPr lang="ru-RU" b="1" dirty="0" smtClean="0">
                <a:latin typeface="Times New Roman" panose="02020603050405020304" pitchFamily="18" charset="0"/>
                <a:cs typeface="Times New Roman" panose="02020603050405020304" pitchFamily="18" charset="0"/>
              </a:rPr>
              <a:t>юридическое </a:t>
            </a:r>
            <a:r>
              <a:rPr lang="ru-RU" b="1" dirty="0">
                <a:latin typeface="Times New Roman" panose="02020603050405020304" pitchFamily="18" charset="0"/>
                <a:cs typeface="Times New Roman" panose="02020603050405020304" pitchFamily="18" charset="0"/>
              </a:rPr>
              <a:t>лицо, резидент </a:t>
            </a:r>
            <a:r>
              <a:rPr lang="ru-RU" b="1" dirty="0" smtClean="0">
                <a:latin typeface="Times New Roman" panose="02020603050405020304" pitchFamily="18" charset="0"/>
                <a:cs typeface="Times New Roman" panose="02020603050405020304" pitchFamily="18" charset="0"/>
              </a:rPr>
              <a:t>Республики Кипр. </a:t>
            </a:r>
            <a:r>
              <a:rPr lang="ru-RU" b="1" dirty="0">
                <a:latin typeface="Times New Roman" panose="02020603050405020304" pitchFamily="18" charset="0"/>
                <a:cs typeface="Times New Roman" panose="02020603050405020304" pitchFamily="18" charset="0"/>
              </a:rPr>
              <a:t>Своим решением в декабре 2014 года </a:t>
            </a:r>
            <a:r>
              <a:rPr lang="ru-RU" b="1" dirty="0" smtClean="0">
                <a:latin typeface="Times New Roman" panose="02020603050405020304" pitchFamily="18" charset="0"/>
                <a:cs typeface="Times New Roman" panose="02020603050405020304" pitchFamily="18" charset="0"/>
              </a:rPr>
              <a:t>он намерен </a:t>
            </a:r>
            <a:r>
              <a:rPr lang="ru-RU" b="1" dirty="0">
                <a:latin typeface="Times New Roman" panose="02020603050405020304" pitchFamily="18" charset="0"/>
                <a:cs typeface="Times New Roman" panose="02020603050405020304" pitchFamily="18" charset="0"/>
              </a:rPr>
              <a:t>получить дивиденды за 2013 год. Может ли в данной ситуации ТОО применить подпункт 3 пункта 5 статьи 193 Налогового кодекса в части освобождения от налогообложения?</a:t>
            </a: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12</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7780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857" y="836712"/>
            <a:ext cx="8928992" cy="5688632"/>
          </a:xfrm>
        </p:spPr>
        <p:txBody>
          <a:bodyPr>
            <a:noAutofit/>
          </a:bodyPr>
          <a:lstStyle/>
          <a:p>
            <a:pPr marL="0" indent="0" fontAlgn="base">
              <a:buNone/>
            </a:pPr>
            <a:endParaRPr lang="ru-RU" b="1" dirty="0" smtClean="0">
              <a:latin typeface="Times New Roman" panose="02020603050405020304" pitchFamily="18" charset="0"/>
              <a:cs typeface="Times New Roman" panose="02020603050405020304" pitchFamily="18" charset="0"/>
            </a:endParaRPr>
          </a:p>
          <a:p>
            <a:pPr marL="0" indent="0" fontAlgn="base">
              <a:buNone/>
            </a:pPr>
            <a:endParaRPr lang="ru-RU" b="1" dirty="0">
              <a:latin typeface="Times New Roman" panose="02020603050405020304" pitchFamily="18" charset="0"/>
              <a:cs typeface="Times New Roman" panose="02020603050405020304" pitchFamily="18" charset="0"/>
            </a:endParaRPr>
          </a:p>
          <a:p>
            <a:pPr marL="0" indent="0" fontAlgn="base">
              <a:buNone/>
            </a:pPr>
            <a:endParaRPr lang="ru-RU" b="1" dirty="0" smtClean="0">
              <a:latin typeface="Times New Roman" panose="02020603050405020304" pitchFamily="18" charset="0"/>
              <a:cs typeface="Times New Roman" panose="02020603050405020304" pitchFamily="18" charset="0"/>
            </a:endParaRPr>
          </a:p>
          <a:p>
            <a:pPr marL="0" indent="0" algn="just" fontAlgn="base">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Нет</a:t>
            </a:r>
            <a:r>
              <a:rPr lang="ru-RU" b="1" dirty="0">
                <a:latin typeface="Times New Roman" panose="02020603050405020304" pitchFamily="18" charset="0"/>
                <a:cs typeface="Times New Roman" panose="02020603050405020304" pitchFamily="18" charset="0"/>
              </a:rPr>
              <a:t>, не может. Подпунктом 3 пункта 5 статьи 193 НК РК установлено, что налогообложению не подлежат дивиденды, за исключением выплачиваемых лицам, зарегистрированным в государстве с льготным налогообложением, включенном в перечень, утвержденный Правительством. Кипр, на основании перечня государств с льготным налогообложением, утвержденным Постановлением Правительства Республики Казахстан от 31 декабря 2008 года № 1318, как раз и является государством с льготным налогообложением.</a:t>
            </a:r>
          </a:p>
          <a:p>
            <a:pPr marL="0" indent="0">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12</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2320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928992" cy="5688632"/>
          </a:xfrm>
        </p:spPr>
        <p:txBody>
          <a:bodyPr>
            <a:noAutofit/>
          </a:bodyPr>
          <a:lstStyle/>
          <a:p>
            <a:pPr fontAlgn="base"/>
            <a:endParaRPr lang="ru-RU" b="1" dirty="0" smtClean="0">
              <a:latin typeface="Times New Roman" panose="02020603050405020304" pitchFamily="18" charset="0"/>
              <a:cs typeface="Times New Roman" panose="02020603050405020304" pitchFamily="18" charset="0"/>
            </a:endParaRPr>
          </a:p>
          <a:p>
            <a:pPr fontAlgn="base"/>
            <a:endParaRPr lang="ru-RU" b="1" dirty="0">
              <a:latin typeface="Times New Roman" panose="02020603050405020304" pitchFamily="18" charset="0"/>
              <a:cs typeface="Times New Roman" panose="02020603050405020304" pitchFamily="18" charset="0"/>
            </a:endParaRPr>
          </a:p>
          <a:p>
            <a:pPr marL="0" indent="0" algn="just" fontAlgn="base">
              <a:buNone/>
            </a:pP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fontAlgn="base">
              <a:buNone/>
            </a:pPr>
            <a:r>
              <a:rPr lang="ru-RU" b="1" dirty="0" smtClean="0">
                <a:latin typeface="Times New Roman" panose="02020603050405020304" pitchFamily="18" charset="0"/>
                <a:cs typeface="Times New Roman" panose="02020603050405020304" pitchFamily="18" charset="0"/>
              </a:rPr>
              <a:t>   Значит</a:t>
            </a:r>
            <a:r>
              <a:rPr lang="ru-RU" b="1" dirty="0">
                <a:latin typeface="Times New Roman" panose="02020603050405020304" pitchFamily="18" charset="0"/>
                <a:cs typeface="Times New Roman" panose="02020603050405020304" pitchFamily="18" charset="0"/>
              </a:rPr>
              <a:t>, на основании п.4, пункта 1, статьи 192 НК РК, доходы, в виде дивидендов, выплачиваемые юридическому лицу-нерезиденту в виде дивидендов, подлежат обложению КПН по ставке, определенной п.2, статьи 194  НК ПК, </a:t>
            </a:r>
            <a:r>
              <a:rPr lang="ru-RU" b="1" dirty="0" smtClean="0">
                <a:latin typeface="Times New Roman" panose="02020603050405020304" pitchFamily="18" charset="0"/>
                <a:cs typeface="Times New Roman" panose="02020603050405020304" pitchFamily="18" charset="0"/>
              </a:rPr>
              <a:t>то есть, по </a:t>
            </a:r>
            <a:r>
              <a:rPr lang="ru-RU" b="1" dirty="0">
                <a:latin typeface="Times New Roman" panose="02020603050405020304" pitchFamily="18" charset="0"/>
                <a:cs typeface="Times New Roman" panose="02020603050405020304" pitchFamily="18" charset="0"/>
              </a:rPr>
              <a:t>ставке 20</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a:p>
            <a:pPr marL="0" indent="0">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12</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0572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928992" cy="5688632"/>
          </a:xfrm>
        </p:spPr>
        <p:txBody>
          <a:bodyPr>
            <a:noAutofit/>
          </a:bodyPr>
          <a:lstStyle/>
          <a:p>
            <a:pPr algn="just"/>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ТОО создано в ноябре </a:t>
            </a:r>
            <a:r>
              <a:rPr lang="ru-RU" b="1" dirty="0" smtClean="0">
                <a:latin typeface="Times New Roman" panose="02020603050405020304" pitchFamily="18" charset="0"/>
                <a:cs typeface="Times New Roman" panose="02020603050405020304" pitchFamily="18" charset="0"/>
              </a:rPr>
              <a:t>2008 </a:t>
            </a:r>
            <a:r>
              <a:rPr lang="ru-RU" b="1" dirty="0">
                <a:latin typeface="Times New Roman" panose="02020603050405020304" pitchFamily="18" charset="0"/>
                <a:cs typeface="Times New Roman" panose="02020603050405020304" pitchFamily="18" charset="0"/>
              </a:rPr>
              <a:t>года, по финансовому результату за 2013 год сложилась прибыль. Учредитель, </a:t>
            </a:r>
            <a:r>
              <a:rPr lang="ru-RU" b="1" dirty="0" smtClean="0">
                <a:latin typeface="Times New Roman" panose="02020603050405020304" pitchFamily="18" charset="0"/>
                <a:cs typeface="Times New Roman" panose="02020603050405020304" pitchFamily="18" charset="0"/>
              </a:rPr>
              <a:t>физическое </a:t>
            </a:r>
            <a:r>
              <a:rPr lang="ru-RU" b="1" dirty="0">
                <a:latin typeface="Times New Roman" panose="02020603050405020304" pitchFamily="18" charset="0"/>
                <a:cs typeface="Times New Roman" panose="02020603050405020304" pitchFamily="18" charset="0"/>
              </a:rPr>
              <a:t>лицо, резидент </a:t>
            </a:r>
            <a:r>
              <a:rPr lang="ru-RU" b="1" dirty="0" smtClean="0">
                <a:latin typeface="Times New Roman" panose="02020603050405020304" pitchFamily="18" charset="0"/>
                <a:cs typeface="Times New Roman" panose="02020603050405020304" pitchFamily="18" charset="0"/>
              </a:rPr>
              <a:t>г. Дубай, ОАЭ. При начислении и выплате дивидендов можно ли применить освобождение </a:t>
            </a:r>
            <a:r>
              <a:rPr lang="ru-RU" b="1" dirty="0">
                <a:latin typeface="Times New Roman" panose="02020603050405020304" pitchFamily="18" charset="0"/>
                <a:cs typeface="Times New Roman" panose="02020603050405020304" pitchFamily="18" charset="0"/>
              </a:rPr>
              <a:t>от </a:t>
            </a:r>
            <a:r>
              <a:rPr lang="ru-RU" b="1" dirty="0" smtClean="0">
                <a:latin typeface="Times New Roman" panose="02020603050405020304" pitchFamily="18" charset="0"/>
                <a:cs typeface="Times New Roman" panose="02020603050405020304" pitchFamily="18" charset="0"/>
              </a:rPr>
              <a:t>налогообложения или это будет являться доходом лица, зарегистрированного в стране с льготным налогообложением?</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13</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23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628800"/>
            <a:ext cx="9144000" cy="4824536"/>
          </a:xfrm>
        </p:spPr>
        <p:txBody>
          <a:bodyPr>
            <a:normAutofit fontScale="32500" lnSpcReduction="20000"/>
          </a:bodyPr>
          <a:lstStyle/>
          <a:p>
            <a:pPr marL="0" indent="0" algn="just">
              <a:buNone/>
            </a:pPr>
            <a:r>
              <a:rPr lang="ru-RU" sz="3200" dirty="0" smtClean="0">
                <a:latin typeface="Times New Roman" panose="02020603050405020304" pitchFamily="18" charset="0"/>
                <a:cs typeface="Times New Roman" panose="02020603050405020304" pitchFamily="18" charset="0"/>
              </a:rPr>
              <a:t>	</a:t>
            </a:r>
          </a:p>
          <a:p>
            <a:pPr marL="0" indent="0" algn="ctr">
              <a:buNone/>
            </a:pPr>
            <a:r>
              <a:rPr lang="ru-RU" sz="3200" dirty="0">
                <a:latin typeface="Times New Roman" panose="02020603050405020304" pitchFamily="18" charset="0"/>
                <a:cs typeface="Times New Roman" panose="02020603050405020304" pitchFamily="18" charset="0"/>
              </a:rPr>
              <a:t>	</a:t>
            </a:r>
            <a:endParaRPr lang="ru-RU" sz="3200" dirty="0" smtClean="0">
              <a:latin typeface="Times New Roman" panose="02020603050405020304" pitchFamily="18" charset="0"/>
              <a:cs typeface="Times New Roman" panose="02020603050405020304" pitchFamily="18" charset="0"/>
            </a:endParaRPr>
          </a:p>
          <a:p>
            <a:pPr marL="0" indent="0" algn="just">
              <a:buNone/>
            </a:pPr>
            <a:r>
              <a:rPr lang="ru-RU" sz="9600" dirty="0" smtClean="0">
                <a:latin typeface="Times New Roman" panose="02020603050405020304" pitchFamily="18" charset="0"/>
                <a:cs typeface="Times New Roman" panose="02020603050405020304" pitchFamily="18" charset="0"/>
              </a:rPr>
              <a:t>    </a:t>
            </a:r>
            <a:r>
              <a:rPr lang="ru-RU" sz="8600" dirty="0" smtClean="0">
                <a:latin typeface="Times New Roman" panose="02020603050405020304" pitchFamily="18" charset="0"/>
                <a:cs typeface="Times New Roman" panose="02020603050405020304" pitchFamily="18" charset="0"/>
              </a:rPr>
              <a:t>В </a:t>
            </a:r>
            <a:r>
              <a:rPr lang="ru-RU" sz="8600" dirty="0">
                <a:latin typeface="Times New Roman" panose="02020603050405020304" pitchFamily="18" charset="0"/>
                <a:cs typeface="Times New Roman" panose="02020603050405020304" pitchFamily="18" charset="0"/>
              </a:rPr>
              <a:t>соответствии с подпунктом 3) пункта 1 статьи 11 Закона "О товариществах с ограниченной и дополнительной ответственностью" участники ТОО вправе получать доход от деятельности товарищества в соответствии с указанным Законом, учредительными документами товарищества и решениями его общего собрания.</a:t>
            </a:r>
          </a:p>
          <a:p>
            <a:pPr marL="0" indent="0" algn="just">
              <a:buNone/>
            </a:pPr>
            <a:r>
              <a:rPr lang="ru-RU" sz="8600" dirty="0">
                <a:latin typeface="Times New Roman" panose="02020603050405020304" pitchFamily="18" charset="0"/>
                <a:cs typeface="Times New Roman" panose="02020603050405020304" pitchFamily="18" charset="0"/>
              </a:rPr>
              <a:t>Порядок распределения чистого дохода должен быть закреплен в учредительном договоре товарищества (подпункт 8) пункта 2 статьи 14 указанного Закона</a:t>
            </a:r>
            <a:r>
              <a:rPr lang="ru-RU" sz="8600" dirty="0" smtClean="0">
                <a:latin typeface="Times New Roman" panose="02020603050405020304" pitchFamily="18" charset="0"/>
                <a:cs typeface="Times New Roman" panose="02020603050405020304" pitchFamily="18" charset="0"/>
              </a:rPr>
              <a:t>).</a:t>
            </a:r>
            <a:endParaRPr lang="ru-RU" sz="86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395536" y="116632"/>
            <a:ext cx="8748464" cy="864096"/>
          </a:xfrm>
        </p:spPr>
        <p:txBody>
          <a:bodyPr>
            <a:normAutofit fontScale="90000"/>
          </a:bodyPr>
          <a:lstStyle/>
          <a:p>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sz="3100" b="1" dirty="0" smtClean="0">
                <a:latin typeface="Times New Roman" panose="02020603050405020304" pitchFamily="18" charset="0"/>
                <a:cs typeface="Times New Roman" panose="02020603050405020304" pitchFamily="18" charset="0"/>
              </a:rPr>
              <a:t>Каким нормативом </a:t>
            </a:r>
            <a:r>
              <a:rPr lang="ru-RU" sz="3100" b="1" dirty="0">
                <a:latin typeface="Times New Roman" panose="02020603050405020304" pitchFamily="18" charset="0"/>
                <a:cs typeface="Times New Roman" panose="02020603050405020304" pitchFamily="18" charset="0"/>
              </a:rPr>
              <a:t>регулируется порядок выплаты дивидендов?</a:t>
            </a:r>
            <a:br>
              <a:rPr lang="ru-RU" sz="3100" b="1" dirty="0">
                <a:latin typeface="Times New Roman" panose="02020603050405020304" pitchFamily="18" charset="0"/>
                <a:cs typeface="Times New Roman" panose="02020603050405020304" pitchFamily="18" charset="0"/>
              </a:rPr>
            </a:br>
            <a:endParaRPr lang="ru-RU" sz="3100" b="1" dirty="0"/>
          </a:p>
        </p:txBody>
      </p:sp>
    </p:spTree>
    <p:extLst>
      <p:ext uri="{BB962C8B-B14F-4D97-AF65-F5344CB8AC3E}">
        <p14:creationId xmlns:p14="http://schemas.microsoft.com/office/powerpoint/2010/main" val="6806208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С 01 января 2014 года, действует </a:t>
            </a:r>
            <a:r>
              <a:rPr lang="ru-RU" b="1" dirty="0">
                <a:latin typeface="Times New Roman" panose="02020603050405020304" pitchFamily="18" charset="0"/>
                <a:cs typeface="Times New Roman" panose="02020603050405020304" pitchFamily="18" charset="0"/>
              </a:rPr>
              <a:t>Конвенция</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между Правительством Республики Казахстан</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и Правительством объединенных арабских эмиратов об избежании двойного налогообложения и предотвращении уклонения от налогообложения в отношении налогов на доход</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(г. Абу-Даби, 22 декабря 2008 года), ратифицированная Законом РК от 4 октября 2013 года № 134-V</a:t>
            </a:r>
            <a:r>
              <a:rPr lang="ru-RU" b="1" dirty="0" smtClean="0">
                <a:latin typeface="Times New Roman" panose="02020603050405020304" pitchFamily="18" charset="0"/>
                <a:cs typeface="Times New Roman" panose="02020603050405020304" pitchFamily="18" charset="0"/>
              </a:rPr>
              <a:t>.</a:t>
            </a:r>
          </a:p>
          <a:p>
            <a:pPr marL="0" indent="0" algn="just" fontAlgn="t">
              <a:buNone/>
            </a:pPr>
            <a:r>
              <a:rPr lang="ru-RU" b="1" dirty="0">
                <a:latin typeface="Times New Roman" panose="02020603050405020304" pitchFamily="18" charset="0"/>
                <a:cs typeface="Times New Roman" panose="02020603050405020304" pitchFamily="18" charset="0"/>
              </a:rPr>
              <a:t>С 01 января 2015 года, на основании Приказа Министра финансов Республики Казахстан от 29 декабря 2014 года № 595</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Об утверждении перечня государств с льготным налогообложением, </a:t>
            </a:r>
            <a:r>
              <a:rPr lang="ru-RU" b="1" dirty="0" smtClean="0">
                <a:latin typeface="Times New Roman" panose="02020603050405020304" pitchFamily="18" charset="0"/>
                <a:cs typeface="Times New Roman" panose="02020603050405020304" pitchFamily="18" charset="0"/>
              </a:rPr>
              <a:t>ОАЭ </a:t>
            </a:r>
            <a:r>
              <a:rPr lang="ru-RU" b="1" dirty="0">
                <a:latin typeface="Times New Roman" panose="02020603050405020304" pitchFamily="18" charset="0"/>
                <a:cs typeface="Times New Roman" panose="02020603050405020304" pitchFamily="18" charset="0"/>
              </a:rPr>
              <a:t>в части г.Дубаи исключены из данного списка.</a:t>
            </a: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13</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542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764704"/>
            <a:ext cx="8928100" cy="5760021"/>
          </a:xfrm>
        </p:spPr>
        <p:txBody>
          <a:bodyPr>
            <a:noAutofit/>
          </a:bodyPr>
          <a:lstStyle/>
          <a:p>
            <a:pPr marL="0" indent="0" algn="ctr">
              <a:buNone/>
            </a:pPr>
            <a:r>
              <a:rPr lang="ru-RU" b="1" dirty="0">
                <a:latin typeface="Times New Roman" panose="02020603050405020304" pitchFamily="18" charset="0"/>
                <a:cs typeface="Times New Roman" panose="02020603050405020304" pitchFamily="18" charset="0"/>
              </a:rPr>
              <a:t>Поэтому, в данном случае применимы нормы </a:t>
            </a:r>
            <a:r>
              <a:rPr lang="ru-RU" b="1" dirty="0" smtClean="0">
                <a:latin typeface="Times New Roman" panose="02020603050405020304" pitchFamily="18" charset="0"/>
                <a:cs typeface="Times New Roman" panose="02020603050405020304" pitchFamily="18" charset="0"/>
              </a:rPr>
              <a:t>статьи 200-1 Налогового кодекса РК:</a:t>
            </a:r>
            <a:endParaRPr lang="ru-RU" b="1" dirty="0">
              <a:latin typeface="Times New Roman" panose="02020603050405020304" pitchFamily="18" charset="0"/>
              <a:cs typeface="Times New Roman" panose="02020603050405020304" pitchFamily="18" charset="0"/>
            </a:endParaRPr>
          </a:p>
          <a:p>
            <a:pPr marL="0" indent="0">
              <a:buNone/>
            </a:pPr>
            <a:r>
              <a:rPr lang="ru-RU" b="1" dirty="0">
                <a:latin typeface="Times New Roman" panose="02020603050405020304" pitchFamily="18" charset="0"/>
                <a:cs typeface="Times New Roman" panose="02020603050405020304" pitchFamily="18" charset="0"/>
              </a:rPr>
              <a:t>1. Налогообложению не подлежат следующие доходы физического лица-нерезидента:</a:t>
            </a:r>
          </a:p>
          <a:p>
            <a:pPr marL="0" indent="0">
              <a:buNone/>
            </a:pPr>
            <a:r>
              <a:rPr lang="ru-RU" b="1" dirty="0">
                <a:latin typeface="Times New Roman" panose="02020603050405020304" pitchFamily="18" charset="0"/>
                <a:cs typeface="Times New Roman" panose="02020603050405020304" pitchFamily="18" charset="0"/>
              </a:rPr>
              <a:t>4) дивиденды, за исключением выплачиваемых лицам, зарегистрированным в государстве с льготным налогообложением, включенном в перечень, утвержденный Правительством РК, при одновременном выполнении следующих условий:</a:t>
            </a:r>
          </a:p>
          <a:p>
            <a:pPr marL="0" indent="0">
              <a:buNone/>
            </a:pPr>
            <a:r>
              <a:rPr lang="ru-RU" b="1"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на день начисления дивидендов налогоплательщик владеет акциями или долями участия, по которым выплачиваются дивиденды, более 3 лет;</a:t>
            </a:r>
          </a:p>
          <a:p>
            <a:pPr marL="0" indent="0">
              <a:buNone/>
            </a:pPr>
            <a:r>
              <a:rPr lang="ru-RU" b="1" i="1" dirty="0">
                <a:latin typeface="Times New Roman" panose="02020603050405020304" pitchFamily="18" charset="0"/>
                <a:cs typeface="Times New Roman" panose="02020603050405020304" pitchFamily="18" charset="0"/>
              </a:rPr>
              <a:t>- юридическое лицо, выплачивающее дивиденды, не является недропользователем в течение периода, за который выплачиваются дивиденды;</a:t>
            </a:r>
          </a:p>
          <a:p>
            <a:pPr marL="0" indent="0">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9"/>
            <a:ext cx="8229600" cy="498573"/>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13</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3274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764704"/>
            <a:ext cx="8928100" cy="5904385"/>
          </a:xfrm>
        </p:spPr>
        <p:txBody>
          <a:bodyPr>
            <a:noAutofit/>
          </a:bodyPr>
          <a:lstStyle/>
          <a:p>
            <a:pPr marL="0" indent="0">
              <a:buNone/>
            </a:pPr>
            <a:r>
              <a:rPr lang="ru-RU" b="1" dirty="0" smtClean="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имущество лиц (лица), </a:t>
            </a:r>
            <a:r>
              <a:rPr lang="ru-RU" b="1" i="1" dirty="0" smtClean="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на день выплаты дивидендов составляет не более 50%.</a:t>
            </a:r>
          </a:p>
          <a:p>
            <a:pPr marL="0" indent="0">
              <a:buNone/>
            </a:pPr>
            <a:r>
              <a:rPr lang="ru-RU" b="1" dirty="0">
                <a:latin typeface="Times New Roman" panose="02020603050405020304" pitchFamily="18" charset="0"/>
                <a:cs typeface="Times New Roman" panose="02020603050405020304" pitchFamily="18" charset="0"/>
              </a:rPr>
              <a:t>Положения настоящего подпункта применяются только к дивидендам, полученным от юридического лица-резидента в виде:</a:t>
            </a:r>
          </a:p>
          <a:p>
            <a:pPr marL="0" indent="0">
              <a:buNone/>
            </a:pPr>
            <a:r>
              <a:rPr lang="ru-RU" b="1" i="1" dirty="0">
                <a:latin typeface="Times New Roman" panose="02020603050405020304" pitchFamily="18" charset="0"/>
                <a:cs typeface="Times New Roman" panose="02020603050405020304" pitchFamily="18" charset="0"/>
              </a:rPr>
              <a:t>- дохода, подлежащего выплате по акциям, в том числе по акциям, являющимся базовыми активами депозитарных расписок;</a:t>
            </a:r>
          </a:p>
          <a:p>
            <a:pPr marL="0" indent="0">
              <a:buNone/>
            </a:pPr>
            <a:r>
              <a:rPr lang="ru-RU" b="1" i="1" dirty="0">
                <a:latin typeface="Times New Roman" panose="02020603050405020304" pitchFamily="18" charset="0"/>
                <a:cs typeface="Times New Roman" panose="02020603050405020304" pitchFamily="18" charset="0"/>
              </a:rPr>
              <a:t>- части чистого дохода, распределяемого юридическим лицом между его учредителями, участниками;</a:t>
            </a:r>
          </a:p>
          <a:p>
            <a:pPr marL="0" indent="0">
              <a:buNone/>
            </a:pPr>
            <a:r>
              <a:rPr lang="ru-RU" b="1" i="1" dirty="0">
                <a:latin typeface="Times New Roman" panose="02020603050405020304" pitchFamily="18" charset="0"/>
                <a:cs typeface="Times New Roman" panose="02020603050405020304" pitchFamily="18" charset="0"/>
              </a:rPr>
              <a:t>- дохода от распределения имущества </a:t>
            </a:r>
            <a:r>
              <a:rPr lang="ru-RU" b="1" i="1" dirty="0" smtClean="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уставный капитал</a:t>
            </a:r>
            <a:r>
              <a:rPr lang="ru-RU" b="1" dirty="0">
                <a:latin typeface="Times New Roman" panose="02020603050405020304" pitchFamily="18" charset="0"/>
                <a:cs typeface="Times New Roman" panose="02020603050405020304" pitchFamily="18" charset="0"/>
              </a:rPr>
              <a:t>.</a:t>
            </a:r>
          </a:p>
          <a:p>
            <a:pPr marL="0" indent="0">
              <a:buNone/>
            </a:pPr>
            <a:r>
              <a:rPr lang="ru-RU" b="1" dirty="0" smtClean="0">
                <a:latin typeface="Times New Roman" panose="02020603050405020304" pitchFamily="18" charset="0"/>
                <a:cs typeface="Times New Roman" panose="02020603050405020304" pitchFamily="18" charset="0"/>
              </a:rPr>
              <a:t>Вывод. </a:t>
            </a:r>
            <a:r>
              <a:rPr lang="ru-RU" b="1" dirty="0">
                <a:latin typeface="Times New Roman" panose="02020603050405020304" pitchFamily="18" charset="0"/>
                <a:cs typeface="Times New Roman" panose="02020603050405020304" pitchFamily="18" charset="0"/>
              </a:rPr>
              <a:t>Таким образом, при выполнении указанных условий физическое лицо-нерезидент освобождается от уплаты </a:t>
            </a:r>
            <a:r>
              <a:rPr lang="ru-RU" b="1" dirty="0" smtClean="0">
                <a:latin typeface="Times New Roman" panose="02020603050405020304" pitchFamily="18" charset="0"/>
                <a:cs typeface="Times New Roman" panose="02020603050405020304" pitchFamily="18" charset="0"/>
              </a:rPr>
              <a:t>ИПН при начислении и выплаты дивидендов.</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9"/>
            <a:ext cx="8892480" cy="498573"/>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13</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01033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marL="0" indent="0" algn="just">
              <a:buNone/>
            </a:pPr>
            <a:endParaRPr lang="ru-RU" b="1" dirty="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ТОО «Д», не являясь недропользователем, произвело начисление дивидендов за 2012 год, выплата которых должна быть произведена в 2013 году. Со дня основания в 2004 году начисление и выплата дивидендов не производилась. ТОО имеет 2-х учредителей  физических лиц – нерезидентов РК (РФ и Чехия), которые не являются недропользователями. Изменений состава учредителей и соотношение долей никогда не производилось. Имеет ли право ТОО применить подпункт 4) пункта 1 статьи 200-1 НК в части освобождения доходов указанных учредителей.</a:t>
            </a: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14</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6315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836713"/>
            <a:ext cx="8928100" cy="5832376"/>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Согласно статье 192 НК   доходами нерезидента из источников в  РК признается следующий вид дохода:</a:t>
            </a:r>
          </a:p>
          <a:p>
            <a:pPr marL="0" indent="0" algn="just">
              <a:buNone/>
            </a:pPr>
            <a:r>
              <a:rPr lang="ru-RU" b="1" dirty="0">
                <a:latin typeface="Times New Roman" panose="02020603050405020304" pitchFamily="18" charset="0"/>
                <a:cs typeface="Times New Roman" panose="02020603050405020304" pitchFamily="18" charset="0"/>
              </a:rPr>
              <a:t>- доходы в форме дивидендов, поступающие от юридического лица-резидента, а также от паевых инвестиционных фондов, созданных в соответствии с законодательными актами Республики Казахстан.</a:t>
            </a:r>
          </a:p>
          <a:p>
            <a:pPr marL="0" indent="0" algn="just">
              <a:buNone/>
            </a:pPr>
            <a:r>
              <a:rPr lang="ru-RU" b="1" dirty="0">
                <a:latin typeface="Times New Roman" panose="02020603050405020304" pitchFamily="18" charset="0"/>
                <a:cs typeface="Times New Roman" panose="02020603050405020304" pitchFamily="18" charset="0"/>
              </a:rPr>
              <a:t>При этом подпунктом 4) пункта 1 статьи 200-1  НК предусмотрено, что к доходам физического лица-нерезидента, не подлежащего налогообложению, относятся дивиденды, за исключением выплачиваемых лицам, зарегистрированным в государстве с льготным налогообложением, включенном в перечень, утвержденный Правительством РК, при одновременном выполнении </a:t>
            </a:r>
            <a:r>
              <a:rPr lang="ru-RU" b="1" dirty="0" smtClean="0">
                <a:latin typeface="Times New Roman" panose="02020603050405020304" pitchFamily="18" charset="0"/>
                <a:cs typeface="Times New Roman" panose="02020603050405020304" pitchFamily="18" charset="0"/>
              </a:rPr>
              <a:t>3- условий.</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14</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94266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928992" cy="5688632"/>
          </a:xfrm>
        </p:spPr>
        <p:txBody>
          <a:bodyPr>
            <a:noAutofit/>
          </a:bodyPr>
          <a:lstStyle/>
          <a:p>
            <a:pPr algn="just"/>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В </a:t>
            </a:r>
            <a:r>
              <a:rPr lang="ru-RU" b="1" dirty="0">
                <a:latin typeface="Times New Roman" panose="02020603050405020304" pitchFamily="18" charset="0"/>
                <a:cs typeface="Times New Roman" panose="02020603050405020304" pitchFamily="18" charset="0"/>
              </a:rPr>
              <a:t>рассматриваемой ситуации выплачиваемые дивиденды  физическим лицам-нерезидентам не подлежат налогообложению,   так как на день начисления дивидендов налогоплательщики владеют   долями участия, по которым выплачиваются дивиденды, более трех лет. </a:t>
            </a:r>
            <a:r>
              <a:rPr lang="ru-RU" b="1" dirty="0" smtClean="0">
                <a:latin typeface="Times New Roman" panose="02020603050405020304" pitchFamily="18" charset="0"/>
                <a:cs typeface="Times New Roman" panose="02020603050405020304" pitchFamily="18" charset="0"/>
              </a:rPr>
              <a:t>И юридическое </a:t>
            </a:r>
            <a:r>
              <a:rPr lang="ru-RU" b="1" dirty="0">
                <a:latin typeface="Times New Roman" panose="02020603050405020304" pitchFamily="18" charset="0"/>
                <a:cs typeface="Times New Roman" panose="02020603050405020304" pitchFamily="18" charset="0"/>
              </a:rPr>
              <a:t>лицо, выплачивающее дивиденды, не является недропользователем в течение периода, за который выплачиваются дивиденды.</a:t>
            </a: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14</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85490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980728"/>
            <a:ext cx="8928992" cy="5688632"/>
          </a:xfrm>
        </p:spPr>
        <p:txBody>
          <a:bodyPr>
            <a:noAutofit/>
          </a:bodyPr>
          <a:lstStyle/>
          <a:p>
            <a:pPr algn="just"/>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ТОО зарегистрировано в 2011 году, учредитель не менялся не недропользователь дивиденды не выплачивались медицинская деятельность -статья 135 НК-100% освобождение от КПН освобождаются ли дивиденды, начисленные по результатам 2011-2014 года, выплачиваемые в 2015 году от налога ИПН по пп7 п 1 статьи 156 НК?</a:t>
            </a:r>
          </a:p>
          <a:p>
            <a:pPr marL="0" indent="0" algn="just">
              <a:buNone/>
            </a:pP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338328"/>
            <a:ext cx="8229600" cy="714408"/>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Вопрос 15</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08695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idx="4294967295"/>
          </p:nvPr>
        </p:nvSpPr>
        <p:spPr>
          <a:xfrm>
            <a:off x="0" y="338138"/>
            <a:ext cx="8229600" cy="71437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Ответ 15</a:t>
            </a:r>
            <a:endParaRPr lang="ru-RU"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1340768"/>
            <a:ext cx="9036496" cy="4893647"/>
          </a:xfrm>
          <a:prstGeom prst="rect">
            <a:avLst/>
          </a:prstGeom>
        </p:spPr>
        <p:txBody>
          <a:bodyPr wrap="square">
            <a:spAutoFit/>
          </a:bodyPr>
          <a:lstStyle/>
          <a:p>
            <a:pPr algn="just"/>
            <a:r>
              <a:rPr lang="ru-RU" sz="2400" b="1" dirty="0" smtClean="0">
                <a:solidFill>
                  <a:schemeClr val="tx2"/>
                </a:solidFill>
                <a:latin typeface="Times New Roman" panose="02020603050405020304" pitchFamily="18" charset="0"/>
                <a:cs typeface="Times New Roman" panose="02020603050405020304" pitchFamily="18" charset="0"/>
              </a:rPr>
              <a:t>    Нет</a:t>
            </a:r>
            <a:r>
              <a:rPr lang="ru-RU" sz="2400" b="1" dirty="0">
                <a:solidFill>
                  <a:schemeClr val="tx2"/>
                </a:solidFill>
                <a:latin typeface="Times New Roman" panose="02020603050405020304" pitchFamily="18" charset="0"/>
                <a:cs typeface="Times New Roman" panose="02020603050405020304" pitchFamily="18" charset="0"/>
              </a:rPr>
              <a:t>, не освобождаются. В пункте 7,статьи 156 НК РК, приведены три условия, при соблюдении которых, дивиденды, полученные физическим лицом от юридического лица, освобождаются от налогообложения ИПН.  Но с 01 января 2015 года, в данный подпункт добавлено уточнение, согласно которому:</a:t>
            </a:r>
          </a:p>
          <a:p>
            <a:pPr algn="just"/>
            <a:r>
              <a:rPr lang="ru-RU" sz="2400" b="1" dirty="0">
                <a:solidFill>
                  <a:schemeClr val="tx2"/>
                </a:solidFill>
                <a:latin typeface="Times New Roman" panose="02020603050405020304" pitchFamily="18" charset="0"/>
                <a:cs typeface="Times New Roman" panose="02020603050405020304" pitchFamily="18" charset="0"/>
              </a:rPr>
              <a:t>«…Положения настоящего подпункта не применяются по дивидендам, полученным от юридического лица, которое производит уменьшение исчисленного в соответствии со </a:t>
            </a:r>
            <a:r>
              <a:rPr lang="ru-RU" sz="2400" b="1" dirty="0">
                <a:solidFill>
                  <a:schemeClr val="tx2"/>
                </a:solidFill>
                <a:latin typeface="Times New Roman" panose="02020603050405020304" pitchFamily="18" charset="0"/>
                <a:cs typeface="Times New Roman" panose="02020603050405020304" pitchFamily="18" charset="0"/>
                <a:hlinkClick r:id="rId2" tooltip="Кодекс Республики Казахстан от 10 декабря 2008 года № 99-IV «О налогах и других обязательных платежах в бюджет (Налоговый кодекс)» (с изменениями и дополнениями по состоянию на 29.12.2014 г.)"/>
              </a:rPr>
              <a:t>статьей 139</a:t>
            </a:r>
            <a:r>
              <a:rPr lang="ru-RU" sz="2400" b="1" dirty="0">
                <a:solidFill>
                  <a:schemeClr val="tx2"/>
                </a:solidFill>
                <a:latin typeface="Times New Roman" panose="02020603050405020304" pitchFamily="18" charset="0"/>
                <a:cs typeface="Times New Roman" panose="02020603050405020304" pitchFamily="18" charset="0"/>
              </a:rPr>
              <a:t> настоящего Кодекса корпоративного подоходного налога на сто процентов, в случае начисления таких дивидендов за период, который входит в налоговый период, в котором произведено такое уменьшение</a:t>
            </a:r>
            <a:r>
              <a:rPr lang="ru-RU" sz="2400" b="1" dirty="0" smtClean="0">
                <a:solidFill>
                  <a:schemeClr val="tx2"/>
                </a:solidFill>
                <a:latin typeface="Times New Roman" panose="02020603050405020304" pitchFamily="18" charset="0"/>
                <a:cs typeface="Times New Roman" panose="02020603050405020304" pitchFamily="18" charset="0"/>
              </a:rPr>
              <a:t>».</a:t>
            </a:r>
            <a:endParaRPr lang="ru-RU" sz="2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79079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p>
        </p:txBody>
      </p:sp>
      <p:sp>
        <p:nvSpPr>
          <p:cNvPr id="4" name="Прямоугольник 3"/>
          <p:cNvSpPr/>
          <p:nvPr/>
        </p:nvSpPr>
        <p:spPr>
          <a:xfrm>
            <a:off x="-1712" y="188640"/>
            <a:ext cx="9144000" cy="6186309"/>
          </a:xfrm>
          <a:prstGeom prst="rect">
            <a:avLst/>
          </a:prstGeom>
        </p:spPr>
        <p:txBody>
          <a:bodyPr wrap="square">
            <a:spAutoFit/>
          </a:bodyPr>
          <a:lstStyle/>
          <a:p>
            <a:pPr algn="just"/>
            <a:r>
              <a:rPr lang="ru-RU" sz="2400" b="1" dirty="0" smtClean="0">
                <a:solidFill>
                  <a:schemeClr val="tx2"/>
                </a:solidFill>
                <a:latin typeface="Times New Roman" panose="02020603050405020304" pitchFamily="18" charset="0"/>
                <a:cs typeface="Times New Roman" panose="02020603050405020304" pitchFamily="18" charset="0"/>
              </a:rPr>
              <a:t>    </a:t>
            </a:r>
            <a:r>
              <a:rPr lang="ru-RU" sz="2200" b="1" dirty="0" smtClean="0">
                <a:solidFill>
                  <a:schemeClr val="bg1"/>
                </a:solidFill>
                <a:latin typeface="Times New Roman" panose="02020603050405020304" pitchFamily="18" charset="0"/>
                <a:cs typeface="Times New Roman" panose="02020603050405020304" pitchFamily="18" charset="0"/>
              </a:rPr>
              <a:t>ТОО</a:t>
            </a:r>
            <a:r>
              <a:rPr lang="ru-RU" sz="2200" b="1" dirty="0">
                <a:solidFill>
                  <a:schemeClr val="bg1"/>
                </a:solidFill>
                <a:latin typeface="Times New Roman" panose="02020603050405020304" pitchFamily="18" charset="0"/>
                <a:cs typeface="Times New Roman" panose="02020603050405020304" pitchFamily="18" charset="0"/>
              </a:rPr>
              <a:t>, получающие доход от  медицинской деятельности, относятся к </a:t>
            </a:r>
            <a:r>
              <a:rPr lang="ru-RU" sz="2200" b="1" dirty="0">
                <a:solidFill>
                  <a:schemeClr val="tx2"/>
                </a:solidFill>
                <a:latin typeface="Times New Roman" panose="02020603050405020304" pitchFamily="18" charset="0"/>
                <a:cs typeface="Times New Roman" panose="02020603050405020304" pitchFamily="18" charset="0"/>
              </a:rPr>
              <a:t>налогоплательщикам, </a:t>
            </a:r>
            <a:r>
              <a:rPr lang="ru-RU" sz="2200" b="1" dirty="0">
                <a:solidFill>
                  <a:schemeClr val="bg1"/>
                </a:solidFill>
                <a:latin typeface="Times New Roman" panose="02020603050405020304" pitchFamily="18" charset="0"/>
                <a:cs typeface="Times New Roman" panose="02020603050405020304" pitchFamily="18" charset="0"/>
              </a:rPr>
              <a:t>осуществляющим деятельность в социальной </a:t>
            </a:r>
            <a:r>
              <a:rPr lang="ru-RU" sz="2200" b="1" dirty="0">
                <a:solidFill>
                  <a:schemeClr val="tx2"/>
                </a:solidFill>
                <a:latin typeface="Times New Roman" panose="02020603050405020304" pitchFamily="18" charset="0"/>
                <a:cs typeface="Times New Roman" panose="02020603050405020304" pitchFamily="18" charset="0"/>
              </a:rPr>
              <a:t>сфере, а значит, при определении суммы корпоративного подоходного налога, подлежащего уплате в бюджет, уменьшают сумму исчисленного КПН, в соответствии со статей 139 НК РК на 100 процентов</a:t>
            </a:r>
            <a:r>
              <a:rPr lang="ru-RU" sz="2200" b="1" dirty="0" smtClean="0">
                <a:solidFill>
                  <a:schemeClr val="tx2"/>
                </a:solidFill>
                <a:latin typeface="Times New Roman" panose="02020603050405020304" pitchFamily="18" charset="0"/>
                <a:cs typeface="Times New Roman" panose="02020603050405020304" pitchFamily="18" charset="0"/>
              </a:rPr>
              <a:t>.</a:t>
            </a:r>
          </a:p>
          <a:p>
            <a:pPr algn="just"/>
            <a:r>
              <a:rPr lang="ru-RU" sz="2200" b="1" dirty="0">
                <a:solidFill>
                  <a:schemeClr val="tx2"/>
                </a:solidFill>
                <a:latin typeface="Times New Roman" panose="02020603050405020304" pitchFamily="18" charset="0"/>
                <a:cs typeface="Times New Roman" panose="02020603050405020304" pitchFamily="18" charset="0"/>
              </a:rPr>
              <a:t>Льготу на применение по 100% освобождению от КПН, юридическое лицо уже не  может использовать, так как при выплате дивидендов, нарушается условие пункта 2 статьи 135, а именно доход не подлежит налогообложению только при условии  направлении его на осуществление указанного вида деятельности (медицинской деятельности). Выплачивая дивиденды участнику, с чистой прибыли от деятельности в социальной сфере, ТОО нарушает данное условие. В пункте 5 той же статьи, прописано, что при нарушении условий, предусмотренных настоящей статьей, полученные доходы подлежат налогообложению в порядке, установленном настоящим кодексом, то есть в общеустановленном порядке, по ставке 20%.</a:t>
            </a:r>
          </a:p>
          <a:p>
            <a:pPr algn="just"/>
            <a:endParaRPr lang="ru-RU" sz="2000" b="1" dirty="0" smtClean="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8523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981075"/>
            <a:ext cx="8928100" cy="5688013"/>
          </a:xfrm>
        </p:spPr>
        <p:txBody>
          <a:bodyPr>
            <a:noAutofit/>
          </a:bodyPr>
          <a:lstStyle/>
          <a:p>
            <a:pPr marL="0" indent="0" algn="just">
              <a:buNone/>
            </a:pPr>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179512" y="116632"/>
            <a:ext cx="8856984"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2000" b="1" dirty="0">
                <a:solidFill>
                  <a:schemeClr val="tx2"/>
                </a:solidFill>
                <a:effectLst/>
                <a:latin typeface="Times New Roman"/>
                <a:ea typeface="Calibri"/>
                <a:cs typeface="Times New Roman"/>
              </a:rPr>
              <a:t>Распределение чистой прибыли ТОО «</a:t>
            </a:r>
            <a:r>
              <a:rPr lang="ru-RU" sz="2000" b="1" dirty="0" err="1">
                <a:solidFill>
                  <a:schemeClr val="tx2"/>
                </a:solidFill>
                <a:effectLst/>
                <a:latin typeface="Times New Roman"/>
                <a:ea typeface="Calibri"/>
                <a:cs typeface="Times New Roman"/>
              </a:rPr>
              <a:t>Соц.сфера</a:t>
            </a:r>
            <a:r>
              <a:rPr lang="ru-RU" sz="2000" b="1" dirty="0">
                <a:solidFill>
                  <a:schemeClr val="tx2"/>
                </a:solidFill>
                <a:effectLst/>
                <a:latin typeface="Times New Roman"/>
                <a:ea typeface="Calibri"/>
                <a:cs typeface="Times New Roman"/>
              </a:rPr>
              <a:t>», которое осуществляет деятельность в социальной сфере</a:t>
            </a:r>
            <a:endParaRPr lang="ru-RU" sz="2000" dirty="0">
              <a:solidFill>
                <a:schemeClr val="tx2"/>
              </a:solidFill>
              <a:effectLst/>
              <a:ea typeface="Calibri"/>
              <a:cs typeface="Times New Roman"/>
            </a:endParaRPr>
          </a:p>
        </p:txBody>
      </p:sp>
      <p:sp>
        <p:nvSpPr>
          <p:cNvPr id="6" name="Прямоугольник 5"/>
          <p:cNvSpPr/>
          <p:nvPr/>
        </p:nvSpPr>
        <p:spPr>
          <a:xfrm>
            <a:off x="2703374" y="1342679"/>
            <a:ext cx="3882402" cy="366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2400" b="1" dirty="0">
                <a:solidFill>
                  <a:schemeClr val="tx2"/>
                </a:solidFill>
                <a:effectLst/>
                <a:latin typeface="Times New Roman"/>
                <a:ea typeface="Calibri"/>
                <a:cs typeface="Times New Roman"/>
              </a:rPr>
              <a:t>Учредителям</a:t>
            </a:r>
            <a:endParaRPr lang="ru-RU" sz="2400" dirty="0">
              <a:solidFill>
                <a:schemeClr val="tx2"/>
              </a:solidFill>
              <a:effectLst/>
              <a:ea typeface="Calibri"/>
              <a:cs typeface="Times New Roman"/>
            </a:endParaRPr>
          </a:p>
        </p:txBody>
      </p:sp>
      <p:sp>
        <p:nvSpPr>
          <p:cNvPr id="7" name="Стрелка вниз 6"/>
          <p:cNvSpPr/>
          <p:nvPr/>
        </p:nvSpPr>
        <p:spPr>
          <a:xfrm>
            <a:off x="4549324" y="980728"/>
            <a:ext cx="310707" cy="36195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8" name="Прямоугольник 7"/>
          <p:cNvSpPr/>
          <p:nvPr/>
        </p:nvSpPr>
        <p:spPr>
          <a:xfrm>
            <a:off x="179512" y="1987892"/>
            <a:ext cx="3384376" cy="818333"/>
          </a:xfrm>
          <a:prstGeom prst="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1000"/>
              </a:spcAft>
            </a:pPr>
            <a:r>
              <a:rPr lang="ru-RU" sz="2000" b="1" dirty="0">
                <a:solidFill>
                  <a:schemeClr val="tx2"/>
                </a:solidFill>
                <a:effectLst/>
                <a:latin typeface="Times New Roman"/>
                <a:ea typeface="Calibri"/>
                <a:cs typeface="Times New Roman"/>
              </a:rPr>
              <a:t>Физическое лицо</a:t>
            </a:r>
            <a:endParaRPr lang="ru-RU" sz="2000" dirty="0">
              <a:solidFill>
                <a:schemeClr val="tx2"/>
              </a:solidFill>
              <a:effectLst/>
              <a:latin typeface="Calibri"/>
              <a:ea typeface="Calibri"/>
              <a:cs typeface="Times New Roman"/>
            </a:endParaRPr>
          </a:p>
          <a:p>
            <a:pPr algn="ctr">
              <a:spcAft>
                <a:spcPts val="1000"/>
              </a:spcAft>
            </a:pPr>
            <a:r>
              <a:rPr lang="ru-RU" sz="2000" b="1" dirty="0">
                <a:solidFill>
                  <a:schemeClr val="tx2"/>
                </a:solidFill>
                <a:effectLst/>
                <a:latin typeface="Times New Roman"/>
                <a:ea typeface="Calibri"/>
                <a:cs typeface="Times New Roman"/>
              </a:rPr>
              <a:t>Учредитель 1</a:t>
            </a:r>
            <a:endParaRPr lang="ru-RU" sz="2000" dirty="0">
              <a:solidFill>
                <a:schemeClr val="tx2"/>
              </a:solidFill>
              <a:effectLst/>
              <a:latin typeface="Calibri"/>
              <a:ea typeface="Calibri"/>
              <a:cs typeface="Times New Roman"/>
            </a:endParaRPr>
          </a:p>
        </p:txBody>
      </p:sp>
      <p:sp>
        <p:nvSpPr>
          <p:cNvPr id="9" name="Прямоугольник 8"/>
          <p:cNvSpPr/>
          <p:nvPr/>
        </p:nvSpPr>
        <p:spPr>
          <a:xfrm>
            <a:off x="4860031" y="1987893"/>
            <a:ext cx="4176465" cy="505004"/>
          </a:xfrm>
          <a:prstGeom prst="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1000"/>
              </a:spcAft>
            </a:pPr>
            <a:r>
              <a:rPr lang="ru-RU" sz="2000" b="1" dirty="0">
                <a:solidFill>
                  <a:schemeClr val="tx2"/>
                </a:solidFill>
                <a:effectLst/>
                <a:latin typeface="Times New Roman"/>
                <a:ea typeface="Calibri"/>
                <a:cs typeface="Times New Roman"/>
              </a:rPr>
              <a:t>Юридическое </a:t>
            </a:r>
            <a:r>
              <a:rPr lang="ru-RU" sz="2000" b="1" dirty="0" smtClean="0">
                <a:solidFill>
                  <a:schemeClr val="tx2"/>
                </a:solidFill>
                <a:effectLst/>
                <a:latin typeface="Times New Roman"/>
                <a:ea typeface="Calibri"/>
                <a:cs typeface="Times New Roman"/>
              </a:rPr>
              <a:t>лицо Учредитель </a:t>
            </a:r>
            <a:r>
              <a:rPr lang="ru-RU" sz="2000" b="1" dirty="0">
                <a:solidFill>
                  <a:schemeClr val="tx2"/>
                </a:solidFill>
                <a:effectLst/>
                <a:latin typeface="Times New Roman"/>
                <a:ea typeface="Calibri"/>
                <a:cs typeface="Times New Roman"/>
              </a:rPr>
              <a:t>2</a:t>
            </a:r>
            <a:endParaRPr lang="ru-RU" sz="2000" dirty="0">
              <a:solidFill>
                <a:schemeClr val="tx2"/>
              </a:solidFill>
              <a:effectLst/>
              <a:latin typeface="Calibri"/>
              <a:ea typeface="Calibri"/>
              <a:cs typeface="Times New Roman"/>
            </a:endParaRPr>
          </a:p>
        </p:txBody>
      </p:sp>
      <p:sp>
        <p:nvSpPr>
          <p:cNvPr id="10" name="Прямоугольник 9"/>
          <p:cNvSpPr/>
          <p:nvPr/>
        </p:nvSpPr>
        <p:spPr>
          <a:xfrm>
            <a:off x="0" y="3164948"/>
            <a:ext cx="4250283" cy="428625"/>
          </a:xfrm>
          <a:prstGeom prst="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2000" b="1" dirty="0">
                <a:solidFill>
                  <a:schemeClr val="tx2"/>
                </a:solidFill>
                <a:latin typeface="Times New Roman"/>
                <a:ea typeface="Calibri"/>
                <a:cs typeface="Times New Roman"/>
              </a:rPr>
              <a:t>Налогообложение</a:t>
            </a:r>
          </a:p>
        </p:txBody>
      </p:sp>
      <p:sp>
        <p:nvSpPr>
          <p:cNvPr id="12" name="Прямоугольник 11"/>
          <p:cNvSpPr/>
          <p:nvPr/>
        </p:nvSpPr>
        <p:spPr>
          <a:xfrm>
            <a:off x="19447" y="3593573"/>
            <a:ext cx="4250283" cy="2993335"/>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just">
              <a:lnSpc>
                <a:spcPct val="115000"/>
              </a:lnSpc>
              <a:spcAft>
                <a:spcPts val="0"/>
              </a:spcAft>
            </a:pPr>
            <a:r>
              <a:rPr lang="ru-RU" sz="1600" b="1" dirty="0">
                <a:solidFill>
                  <a:srgbClr val="000000"/>
                </a:solidFill>
                <a:latin typeface="Times New Roman"/>
                <a:ea typeface="Calibri"/>
                <a:cs typeface="Times New Roman"/>
              </a:rPr>
              <a:t>1. </a:t>
            </a:r>
            <a:r>
              <a:rPr lang="ru-RU" b="1" dirty="0">
                <a:solidFill>
                  <a:schemeClr val="tx2"/>
                </a:solidFill>
                <a:latin typeface="Times New Roman"/>
                <a:ea typeface="Calibri"/>
                <a:cs typeface="Times New Roman"/>
              </a:rPr>
              <a:t>Дивиденды, которое получает физическое лицо, Учредитель 1, являются доходами, облагаемыми у источника выплаты:</a:t>
            </a:r>
          </a:p>
          <a:p>
            <a:pPr marL="342900" lvl="0" indent="-342900" algn="ctr">
              <a:lnSpc>
                <a:spcPct val="115000"/>
              </a:lnSpc>
              <a:spcAft>
                <a:spcPts val="0"/>
              </a:spcAft>
              <a:buFont typeface="Wingdings"/>
              <a:buChar char=""/>
            </a:pPr>
            <a:r>
              <a:rPr lang="ru-RU" b="1" dirty="0">
                <a:solidFill>
                  <a:schemeClr val="tx2"/>
                </a:solidFill>
                <a:latin typeface="Times New Roman"/>
                <a:ea typeface="Calibri"/>
                <a:cs typeface="Times New Roman"/>
              </a:rPr>
              <a:t>Пункт 7, статьи 156 НК РК</a:t>
            </a:r>
          </a:p>
          <a:p>
            <a:pPr lvl="0">
              <a:lnSpc>
                <a:spcPct val="115000"/>
              </a:lnSpc>
              <a:spcAft>
                <a:spcPts val="0"/>
              </a:spcAft>
            </a:pPr>
            <a:r>
              <a:rPr lang="ru-RU" b="1" dirty="0" smtClean="0">
                <a:solidFill>
                  <a:schemeClr val="tx2"/>
                </a:solidFill>
                <a:latin typeface="Times New Roman"/>
                <a:ea typeface="Calibri"/>
                <a:cs typeface="Times New Roman"/>
              </a:rPr>
              <a:t>                          По </a:t>
            </a:r>
            <a:r>
              <a:rPr lang="ru-RU" b="1" dirty="0">
                <a:solidFill>
                  <a:schemeClr val="tx2"/>
                </a:solidFill>
                <a:latin typeface="Times New Roman"/>
                <a:ea typeface="Calibri"/>
                <a:cs typeface="Times New Roman"/>
              </a:rPr>
              <a:t>ставке 5%:</a:t>
            </a:r>
          </a:p>
          <a:p>
            <a:pPr marL="342900" lvl="0" indent="-342900" algn="ctr">
              <a:lnSpc>
                <a:spcPct val="115000"/>
              </a:lnSpc>
              <a:spcAft>
                <a:spcPts val="1000"/>
              </a:spcAft>
              <a:buFont typeface="Wingdings"/>
              <a:buChar char=""/>
            </a:pPr>
            <a:r>
              <a:rPr lang="ru-RU" b="1" dirty="0">
                <a:solidFill>
                  <a:schemeClr val="tx2"/>
                </a:solidFill>
                <a:latin typeface="Times New Roman"/>
                <a:ea typeface="Calibri"/>
                <a:cs typeface="Times New Roman"/>
              </a:rPr>
              <a:t>Пункт 2, статьи 158 НК РК</a:t>
            </a:r>
          </a:p>
        </p:txBody>
      </p:sp>
      <p:sp>
        <p:nvSpPr>
          <p:cNvPr id="13" name="Прямоугольник 12"/>
          <p:cNvSpPr/>
          <p:nvPr/>
        </p:nvSpPr>
        <p:spPr>
          <a:xfrm>
            <a:off x="4860031" y="3271946"/>
            <a:ext cx="4247621" cy="3469421"/>
          </a:xfrm>
          <a:prstGeom prst="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ru-RU" b="1" dirty="0">
                <a:solidFill>
                  <a:schemeClr val="tx2"/>
                </a:solidFill>
                <a:latin typeface="Times New Roman"/>
                <a:ea typeface="Calibri"/>
                <a:cs typeface="Times New Roman"/>
              </a:rPr>
              <a:t>1.Дивиденды, которое получает юридическое  лицо, Учредитель 2, являются доходами, включаемыми в совокупный годовой доход получателя:</a:t>
            </a:r>
          </a:p>
          <a:p>
            <a:pPr marL="342900" lvl="0" indent="-342900" algn="ctr">
              <a:lnSpc>
                <a:spcPct val="115000"/>
              </a:lnSpc>
              <a:spcAft>
                <a:spcPts val="1000"/>
              </a:spcAft>
              <a:buFont typeface="Wingdings"/>
              <a:buChar char=""/>
            </a:pPr>
            <a:r>
              <a:rPr lang="ru-RU" b="1" dirty="0">
                <a:solidFill>
                  <a:schemeClr val="tx2"/>
                </a:solidFill>
                <a:latin typeface="Times New Roman"/>
                <a:ea typeface="Calibri"/>
                <a:cs typeface="Times New Roman"/>
              </a:rPr>
              <a:t>Пункт 17, статьи 85 НК РК</a:t>
            </a:r>
          </a:p>
          <a:p>
            <a:pPr>
              <a:lnSpc>
                <a:spcPct val="115000"/>
              </a:lnSpc>
              <a:spcAft>
                <a:spcPts val="1000"/>
              </a:spcAft>
            </a:pPr>
            <a:r>
              <a:rPr lang="ru-RU" b="1" dirty="0">
                <a:solidFill>
                  <a:schemeClr val="tx2"/>
                </a:solidFill>
                <a:latin typeface="Times New Roman"/>
                <a:ea typeface="Calibri"/>
                <a:cs typeface="Times New Roman"/>
              </a:rPr>
              <a:t>2. Без исключения их в дальнейшем из СГД Учредителя 2:</a:t>
            </a:r>
          </a:p>
          <a:p>
            <a:pPr marL="342900" lvl="0" indent="-342900" algn="ctr">
              <a:lnSpc>
                <a:spcPct val="115000"/>
              </a:lnSpc>
              <a:spcAft>
                <a:spcPts val="1000"/>
              </a:spcAft>
              <a:buFont typeface="Wingdings"/>
              <a:buChar char=""/>
            </a:pPr>
            <a:r>
              <a:rPr lang="ru-RU" b="1" dirty="0">
                <a:solidFill>
                  <a:schemeClr val="tx2"/>
                </a:solidFill>
                <a:latin typeface="Times New Roman"/>
                <a:ea typeface="Calibri"/>
                <a:cs typeface="Times New Roman"/>
              </a:rPr>
              <a:t>Пункт 1, пп.1, статьи 99 НК РК</a:t>
            </a:r>
          </a:p>
          <a:p>
            <a:pPr>
              <a:lnSpc>
                <a:spcPct val="115000"/>
              </a:lnSpc>
              <a:spcAft>
                <a:spcPts val="1000"/>
              </a:spcAft>
            </a:pPr>
            <a:r>
              <a:rPr lang="ru-RU" sz="1600" b="1" dirty="0">
                <a:solidFill>
                  <a:srgbClr val="000000"/>
                </a:solidFill>
                <a:latin typeface="Times New Roman"/>
                <a:ea typeface="Calibri"/>
                <a:cs typeface="Times New Roman"/>
              </a:rPr>
              <a:t> </a:t>
            </a:r>
          </a:p>
        </p:txBody>
      </p:sp>
      <p:sp>
        <p:nvSpPr>
          <p:cNvPr id="14" name="Прямоугольник 13"/>
          <p:cNvSpPr/>
          <p:nvPr/>
        </p:nvSpPr>
        <p:spPr>
          <a:xfrm>
            <a:off x="4864289" y="2843321"/>
            <a:ext cx="4176464" cy="428625"/>
          </a:xfrm>
          <a:prstGeom prst="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2000" b="1" dirty="0">
                <a:solidFill>
                  <a:schemeClr val="tx2"/>
                </a:solidFill>
                <a:latin typeface="Times New Roman"/>
                <a:ea typeface="Calibri"/>
                <a:cs typeface="Times New Roman"/>
              </a:rPr>
              <a:t>Налогообложение</a:t>
            </a:r>
          </a:p>
        </p:txBody>
      </p:sp>
      <p:cxnSp>
        <p:nvCxnSpPr>
          <p:cNvPr id="15" name="Прямая со стрелкой 14"/>
          <p:cNvCxnSpPr>
            <a:stCxn id="6" idx="2"/>
          </p:cNvCxnSpPr>
          <p:nvPr/>
        </p:nvCxnSpPr>
        <p:spPr>
          <a:xfrm flipH="1">
            <a:off x="2411760" y="1709391"/>
            <a:ext cx="2232815" cy="278501"/>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9" idx="0"/>
          </p:cNvCxnSpPr>
          <p:nvPr/>
        </p:nvCxnSpPr>
        <p:spPr>
          <a:xfrm>
            <a:off x="4860031" y="1709391"/>
            <a:ext cx="2088233" cy="27850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8" idx="2"/>
          </p:cNvCxnSpPr>
          <p:nvPr/>
        </p:nvCxnSpPr>
        <p:spPr>
          <a:xfrm>
            <a:off x="1871700" y="2806225"/>
            <a:ext cx="0" cy="358723"/>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6952521" y="2485100"/>
            <a:ext cx="0" cy="358723"/>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886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1562</TotalTime>
  <Words>7709</Words>
  <Application>Microsoft Office PowerPoint</Application>
  <PresentationFormat>Экран (4:3)</PresentationFormat>
  <Paragraphs>1340</Paragraphs>
  <Slides>143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143</vt:i4>
      </vt:variant>
    </vt:vector>
  </HeadingPairs>
  <TitlesOfParts>
    <vt:vector size="144" baseType="lpstr">
      <vt:lpstr>Волна</vt:lpstr>
      <vt:lpstr>ДИВИДЕНДЫ  Распределение дивидендов (документооборот, налоговые обязательства).  Продажа долей участия, акций физическими лицами и ИП</vt:lpstr>
      <vt:lpstr>(Материал из Википедии)</vt:lpstr>
      <vt:lpstr>Статья 12. Основные понятия, применяемые в настоящем Кодексе</vt:lpstr>
      <vt:lpstr>Статья 12. Основные понятия, применяемые в налоговом Кодексе</vt:lpstr>
      <vt:lpstr>Статья 12. Основные понятия, применяемые в налоговом Кодексе</vt:lpstr>
      <vt:lpstr>Презентация PowerPoint</vt:lpstr>
      <vt:lpstr>Статья 12. Основные понятия, применяемые в налоговом Кодексе</vt:lpstr>
      <vt:lpstr>Презентация PowerPoint</vt:lpstr>
      <vt:lpstr> Каким нормативом регулируется порядок выплаты дивидендов? </vt:lpstr>
      <vt:lpstr> Каким нормативом регулируется порядок выплаты дивидендов? </vt:lpstr>
      <vt:lpstr>Презентация PowerPoint</vt:lpstr>
      <vt:lpstr>Презентация PowerPoint</vt:lpstr>
      <vt:lpstr>Распределение дохода ТОО на собрании участников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Критерии, определяющие разницу между прибылью/убытком по бухгалтерскому и налоговому учету: </vt:lpstr>
      <vt:lpstr>ФОРМУЛЫ РАСЧЕТА ПРИБЫЛИ</vt:lpstr>
      <vt:lpstr>Вычитаемые временные разницы </vt:lpstr>
      <vt:lpstr>  Налогооблагаемые временные разницы  </vt:lpstr>
      <vt:lpstr>Презентация PowerPoint</vt:lpstr>
      <vt:lpstr>Отражение постоянных разниц в 1С Бухгалтерия 8, версия 2.0</vt:lpstr>
      <vt:lpstr>ФОРМУЛЫ РАСЧЕТА ПРИБЫЛИ</vt:lpstr>
      <vt:lpstr>ФОРМУЛЫ РАСЧЕТА ПРИБЫЛИ</vt:lpstr>
      <vt:lpstr>Презентация PowerPoint</vt:lpstr>
      <vt:lpstr>Презентация PowerPoint</vt:lpstr>
      <vt:lpstr>В Налоговом учете(Декларация по КПН) </vt:lpstr>
      <vt:lpstr>Расчет чистой прибыли по бухгалтерскому учету</vt:lpstr>
      <vt:lpstr>Презентация PowerPoint</vt:lpstr>
      <vt:lpstr>В Налоговом учете(Декларация по КПН)</vt:lpstr>
      <vt:lpstr>           Вопрос1:    По итогам 2013 года, компания получила убыток в размере 500 000 тенге. По итогам деятельности за 2014 год, образовалась чистая прибыль в размере 1 500 000 тенге. Учредителями  было принято решение о распределении чистой прибыли между участниками. В каком размере читая прибыль подлежит распределению в виде дивидендов: с учетом убытка прошлого периода или нет? Ответ: Размере чистой прибыли, подлежащей распределению между участниками в виде дивидендов, определяется с учетом убытка прошлого периода, то есть, дивиденды по итогам деятельности за 2014 год, будут начисляться с суммы 1 000 000 тенге(1 500 000- 500 000).</vt:lpstr>
      <vt:lpstr> Вопрос2:    Учредителями, 10 мая 2014 года,  было принято решение о распределении чистой прибыли за 2013 год между участниками. Какой датой бухгалтер должен отразить в бухгалтерском учете начисление дивидендов: 1. 31.12.2013 года? Ведь дивиденды начисляются по итогам 2013 года и должны быть отражены в финансовой отчетности за 2013 год; 2. 10 апреля 2014 года? По факту принятия решения о начислении дивидендов? Тогда они будут отражаться в финансовой отчетности за 2-ой квартал 2014 года?  </vt:lpstr>
      <vt:lpstr>Ответ2:    Согласно пункту 1 статьи 40 Закона распределение между участниками ТОО чистого дохода, полученного товариществом по результатам его деятельности за год, производится в соответствии с решением общего собрания участников товарищества, посвященного утверждению результатов деятельности товарищества за соответствующий год.    Выплата должна быть произведена товариществом в денежной форме в течение месяца со дня принятия общим собранием решения о распределении чистого дохода.        В соответствии с пунктом 3 Закона ТОО не вправе распределять доход между участниками до полной оплаты всего уставного капитала товарищества.    Таким образом, чистый доход товарищества должен распределяться между участниками ТОО ежегодно после утверждения финансовой отчетности за прошедший год.  </vt:lpstr>
      <vt:lpstr>  Согласно пункту 3 статьи 19 Закона РК от 28 февраля 2007 года № 234-III «О бухгалтерском учете и финансовой отчетности» организации (кроме финансовых организаций, микрофинансовых организаций, специальных финансовых компаний, созданных в соответствии с законодательством РК о проектном финансировании и секьюритизации, и исламских специальных финансовых компаний, созданных в соответствии с законодательством РК о рынке ценных бумаг) представляют годовые финансовые отчеты не позднее 30 апреля года, следующего за отчетным. </vt:lpstr>
      <vt:lpstr> Вывод: Начисление дивидендов по итогам предыдущего финансового года, возможно только после сдачи налоговой годовой Декларации по форме 100.00, в которой будет исчислен КПН, подлежащий отражению в финансовой отчетности за 2013 год. Срок сдачи Декларации по КПН-31.03.2014 года, то есть, начисление дивидендов по итогам финансового результата за 2013 год, должно быть отражено  и в бухгалтерском и в финансовом учете по факту принятия решения о начислении дивидендов, то есть 10 апреля 2014 года.</vt:lpstr>
      <vt:lpstr>Налогообложение дивидендов</vt:lpstr>
      <vt:lpstr>Презентация PowerPoint</vt:lpstr>
      <vt:lpstr>Презентация PowerPoint</vt:lpstr>
      <vt:lpstr>Бухгалтерские проводки при начислении выплате дивидендов</vt:lpstr>
      <vt:lpstr>        В ТОО два учредителя, при чем, Учредитель 1 является основателем компании с января 2010 года. В 2012 году, он продал 50% доли Учредителю 2. По итогам деятельности за 2013 года, чистая прибыль составила 200 000 тенге. Решением участников ТОО, было принято решение о распределении прибыли между участниками в виде дивидендов. С какого времени можно применить льготу по освобождению дивидендов от налогообложения и какими бухгалтерскими проводками отразить в учете?</vt:lpstr>
      <vt:lpstr>   В соответствии с подпунктом 7 пункта 1 статьи 156 Налогового кодекса РК не подлежат налогообложению дивиденды при одновременном выполнении следующих условий: -на день начисления дивидендов налогоплательщик владеет акциями или долями участия, по которым выплачиваются дивиденды, более трех лет; -юридическое лицо, выплачивающее дивиденды, не является недропользователем в течение периода, за который выплачиваются дивиденды; -имущество лиц (лица), являющихся (являющегося) недропользователями (недропользователем), в стоимости активов юридического лица-эмитента или юридического лица, доля участия в котором реализуется, или общей стоимости активов участников консорциума, доля участия в котором реализуется, на день такой реализации составляет не более 50 %. </vt:lpstr>
      <vt:lpstr>Презентация PowerPoint</vt:lpstr>
      <vt:lpstr>   второе з        …имущество лиц (лица), являющихся (являющегося) недропользователями (недропользователем), в стоимости активов юридического лица-эмитента или юридического лица, доля участия в котором реализуется, или общей стоимости активов участников консорциума, доля участия в котором реализуется, на день такой реализации составляет не более 50 %. </vt:lpstr>
      <vt:lpstr>      Процитированная норма НК означает, что капитал, с которого получается доход в виде дивидендов, не должен быть задействован в сырьевом секторе экономики (ни непосредственно, ни через своих дочерних компаний), либо задействован, но не более 50%. Только в этом случае применяется льгота по налогообложению дивидендов.   Для целей процитированной нормы не имеет значения сфера деятельности самого акционера (владельца доли) – нерезидента, поскольку, приоритетом является привлечение инвестиций в несырьевой сектор.   </vt:lpstr>
      <vt:lpstr>Вопрос 4</vt:lpstr>
      <vt:lpstr>Ответ 4</vt:lpstr>
      <vt:lpstr>Ответ 4</vt:lpstr>
      <vt:lpstr>Вопрос 4-1</vt:lpstr>
      <vt:lpstr>Ответ 4-1</vt:lpstr>
      <vt:lpstr>Ответ 4-1</vt:lpstr>
      <vt:lpstr>Вопрос 5</vt:lpstr>
      <vt:lpstr>Ответ 5</vt:lpstr>
      <vt:lpstr>       Ситуация 1. Учредитель- иностранец, является резидентом РК.</vt:lpstr>
      <vt:lpstr>       Ситуация 2. учредитель- иностранец, является не резидентом РК.</vt:lpstr>
      <vt:lpstr>       Ситуация 3. Учредитель- иностранец, не  является  резидентом РК.</vt:lpstr>
      <vt:lpstr>Презентация PowerPoint</vt:lpstr>
      <vt:lpstr>Презентация PowerPoint</vt:lpstr>
      <vt:lpstr>Вопрос 6</vt:lpstr>
      <vt:lpstr>Ответ 6</vt:lpstr>
      <vt:lpstr>Вопрос 7</vt:lpstr>
      <vt:lpstr>Ответ 7</vt:lpstr>
      <vt:lpstr>Ответ 7</vt:lpstr>
      <vt:lpstr>Ответ 7</vt:lpstr>
      <vt:lpstr>Вопрос 8</vt:lpstr>
      <vt:lpstr>Ответ 8</vt:lpstr>
      <vt:lpstr>Вопрос 9</vt:lpstr>
      <vt:lpstr>    Ответ 9</vt:lpstr>
      <vt:lpstr>    Вопрос 10</vt:lpstr>
      <vt:lpstr>    Ответ 10</vt:lpstr>
      <vt:lpstr>    Ответ 10</vt:lpstr>
      <vt:lpstr>Вопрос 11</vt:lpstr>
      <vt:lpstr>Ответ 11</vt:lpstr>
      <vt:lpstr>Ответ 11</vt:lpstr>
      <vt:lpstr>Вопрос 12</vt:lpstr>
      <vt:lpstr>Ответ 12</vt:lpstr>
      <vt:lpstr>Ответ 12</vt:lpstr>
      <vt:lpstr>Вопрос 13</vt:lpstr>
      <vt:lpstr>Вопрос 13</vt:lpstr>
      <vt:lpstr>Ответ 13</vt:lpstr>
      <vt:lpstr>Ответ 13</vt:lpstr>
      <vt:lpstr>Вопрос 14</vt:lpstr>
      <vt:lpstr>Ответ 14</vt:lpstr>
      <vt:lpstr>Ответ 14</vt:lpstr>
      <vt:lpstr>Вопрос 15</vt:lpstr>
      <vt:lpstr>Ответ 15</vt:lpstr>
      <vt:lpstr>Презентация PowerPoint</vt:lpstr>
      <vt:lpstr>Презентация PowerPoint</vt:lpstr>
      <vt:lpstr>Презентация PowerPoint</vt:lpstr>
      <vt:lpstr>Презентация PowerPoint</vt:lpstr>
      <vt:lpstr>Презентация PowerPoint</vt:lpstr>
      <vt:lpstr>      Вопрос 16</vt:lpstr>
      <vt:lpstr>Вопрос 16</vt:lpstr>
      <vt:lpstr>Вопрос 16</vt:lpstr>
      <vt:lpstr> Право на получение части чистой прибыли участник имеет на основании права владении доли участия или акции компании.</vt:lpstr>
      <vt:lpstr>Отражение в бухгалтерском и налоговом  учете операций по продаже/дарению доли</vt:lpstr>
      <vt:lpstr>Вопрос 17</vt:lpstr>
      <vt:lpstr>Бухгалтерские проводки при дарении/продаже доли участия</vt:lpstr>
      <vt:lpstr>Презентация PowerPoint</vt:lpstr>
      <vt:lpstr>Вопрос 18</vt:lpstr>
      <vt:lpstr>Презентация PowerPoint</vt:lpstr>
      <vt:lpstr>Вопрос 19</vt:lpstr>
      <vt:lpstr>Презентация PowerPoint</vt:lpstr>
      <vt:lpstr>Налогообложение дохода от прироста стоимости</vt:lpstr>
      <vt:lpstr>Условия применения пункта 2 статьи 133 НК: </vt:lpstr>
      <vt:lpstr>Презентация PowerPoint</vt:lpstr>
      <vt:lpstr>Презентация PowerPoint</vt:lpstr>
      <vt:lpstr>     Значит, прирост стоимости при продаже юридическим/физическим лицом как резидента, так и нерезидента, акций или доли участия освобождается от налогообложения, при соответствии определённым условиям.  </vt:lpstr>
      <vt:lpstr>   При исчислении налога лицо, реализующее акции, доли участия,, обязано представить покупателю – налоговому агенту копию документа, подтверждающего стоимость приобретения (вклада). В случае непредставления налоговому агенту документа, подтверждающего стоимость приобретения (вклада), обложению подоходным налогом у источника выплаты подлежит стоимость реализации. Обязанность и ответственность по исчислению, удержанию и перечислению подоходного налога у источника выплаты в бюджет возлагаются на налогового агента, выплачивающего доход. </vt:lpstr>
      <vt:lpstr>          При этом юридическое лицо-нерезидент признается налоговым агентом независимо от наличия или отсутствия в Республике Казахстан постоянного учреждения, а также филиала, представительства, деятельность которых не приводит к образованию постоянного учреждения в соответствии с положениями Налогового кодекса или международного договора. Нерезидент, получающий доход в виде прироста стоимости от лица, не являющегося налоговым агентом, производит исчисление подоходного налога самостоятельно.</vt:lpstr>
      <vt:lpstr>Вопрос/Ответ  20</vt:lpstr>
      <vt:lpstr>Вопрос  21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Расчет убытка за 2014 год, при реализации активов, не подлежащих амортизации ниже балансовой стоимости</vt:lpstr>
      <vt:lpstr>    На основании п1,пп.1-1,пп.3,статьи 137 НК РК, убытки от реализации не подлежащих амортизации активов и акций, не включается в убыток от предпринимательской деятельности, а компенсируется за счет дохода от прироста стоимости активов, не подлежащих амортизации в течении следующих 10 лет.</vt:lpstr>
      <vt:lpstr>Продажа акций физическими лицами и ИП</vt:lpstr>
      <vt:lpstr>Презентация PowerPoint</vt:lpstr>
      <vt:lpstr>Физическое лицо-резидент РК</vt:lpstr>
      <vt:lpstr>Презентация PowerPoint</vt:lpstr>
      <vt:lpstr>Презентация PowerPoint</vt:lpstr>
      <vt:lpstr>Физическое лицо-нерезидент РК</vt:lpstr>
      <vt:lpstr>Презентация PowerPoint</vt:lpstr>
      <vt:lpstr>Презентация PowerPoint</vt:lpstr>
      <vt:lpstr>Вопрос 22 </vt:lpstr>
      <vt:lpstr>Ответ 22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ДИВИДЕНДЫ</dc:title>
  <dc:creator>Lena</dc:creator>
  <cp:lastModifiedBy> </cp:lastModifiedBy>
  <cp:revision>285</cp:revision>
  <dcterms:created xsi:type="dcterms:W3CDTF">2015-02-26T09:20:22Z</dcterms:created>
  <dcterms:modified xsi:type="dcterms:W3CDTF">2015-06-02T03:43:27Z</dcterms:modified>
</cp:coreProperties>
</file>